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85" r:id="rId2"/>
    <p:sldId id="259" r:id="rId3"/>
    <p:sldId id="261" r:id="rId4"/>
    <p:sldId id="263" r:id="rId5"/>
    <p:sldId id="294" r:id="rId6"/>
    <p:sldId id="273" r:id="rId7"/>
    <p:sldId id="288" r:id="rId8"/>
    <p:sldId id="274" r:id="rId9"/>
    <p:sldId id="267" r:id="rId10"/>
    <p:sldId id="275" r:id="rId11"/>
    <p:sldId id="289" r:id="rId12"/>
    <p:sldId id="276" r:id="rId13"/>
    <p:sldId id="277" r:id="rId14"/>
    <p:sldId id="279" r:id="rId15"/>
    <p:sldId id="280" r:id="rId16"/>
    <p:sldId id="296" r:id="rId17"/>
    <p:sldId id="281" r:id="rId18"/>
    <p:sldId id="284" r:id="rId19"/>
    <p:sldId id="292" r:id="rId20"/>
    <p:sldId id="293" r:id="rId21"/>
    <p:sldId id="297" r:id="rId2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8" d="100"/>
          <a:sy n="98" d="100"/>
        </p:scale>
        <p:origin x="352" y="-1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63025210084"/>
          <c:y val="5.0632911392405097E-2"/>
          <c:w val="0.82352941176470595"/>
          <c:h val="0.6793248945147679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 sobrevida </c:v>
                </c:pt>
              </c:strCache>
            </c:strRef>
          </c:tx>
          <c:spPr>
            <a:ln w="24493">
              <a:solidFill>
                <a:srgbClr val="80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63AAFE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Sheet1!$B$1:$I$1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90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100</c:v>
                </c:pt>
                <c:pt idx="1">
                  <c:v>80</c:v>
                </c:pt>
                <c:pt idx="2">
                  <c:v>60</c:v>
                </c:pt>
                <c:pt idx="3">
                  <c:v>30</c:v>
                </c:pt>
                <c:pt idx="4">
                  <c:v>15</c:v>
                </c:pt>
                <c:pt idx="5">
                  <c:v>10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C3-4736-B509-BEA581EF2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7642000"/>
        <c:axId val="317639256"/>
      </c:lineChart>
      <c:catAx>
        <c:axId val="317642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30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dirty="0"/>
                  <a:t>Minutes</a:t>
                </a:r>
              </a:p>
            </c:rich>
          </c:tx>
          <c:layout>
            <c:manualLayout>
              <c:xMode val="edge"/>
              <c:yMode val="edge"/>
              <c:x val="0.50840336134453801"/>
              <c:y val="0.85654008438818596"/>
            </c:manualLayout>
          </c:layout>
          <c:overlay val="0"/>
          <c:spPr>
            <a:noFill/>
            <a:ln w="2449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0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2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7639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7639256"/>
        <c:scaling>
          <c:orientation val="minMax"/>
          <c:max val="100"/>
        </c:scaling>
        <c:delete val="0"/>
        <c:axPos val="l"/>
        <c:majorGridlines>
          <c:spPr>
            <a:ln w="306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dirty="0"/>
                  <a:t>% </a:t>
                </a:r>
                <a:r>
                  <a:rPr lang="es-ES" dirty="0" err="1"/>
                  <a:t>survival</a:t>
                </a:r>
                <a:endParaRPr lang="es-ES" dirty="0"/>
              </a:p>
            </c:rich>
          </c:tx>
          <c:layout>
            <c:manualLayout>
              <c:xMode val="edge"/>
              <c:yMode val="edge"/>
              <c:x val="3.3613445378151301E-2"/>
              <c:y val="0.20675105485232101"/>
            </c:manualLayout>
          </c:layout>
          <c:overlay val="0"/>
          <c:spPr>
            <a:noFill/>
            <a:ln w="2449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0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2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7642000"/>
        <c:crosses val="autoZero"/>
        <c:crossBetween val="midCat"/>
        <c:majorUnit val="20"/>
      </c:valAx>
      <c:spPr>
        <a:noFill/>
        <a:ln w="24493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CD10-311A-A344-9ED4-8AF43DE64648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9720F-1DE5-2B4F-912C-161187FBBDA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7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3202-9D0D-41D6-8AA6-43D8783CBA09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97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3202-9D0D-41D6-8AA6-43D8783CBA0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416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720F-1DE5-2B4F-912C-161187FBBDA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192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3202-9D0D-41D6-8AA6-43D8783CBA09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669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3202-9D0D-41D6-8AA6-43D8783CBA09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669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24768-D0BF-4C45-A376-098BA65EB0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0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3202-9D0D-41D6-8AA6-43D8783CBA09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8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4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71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86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87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37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40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35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48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4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04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3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08CA-EF45-F14E-B22E-691EEA2C6096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9624-DB1B-F248-890D-4F00778BB17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78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ptodate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en.wikipedia.org/wiki/Amino_acid" TargetMode="External"/><Relationship Id="rId7" Type="http://schemas.openxmlformats.org/officeDocument/2006/relationships/hyperlink" Target="https://en.wikipedia.org/wiki/Fibrin" TargetMode="External"/><Relationship Id="rId2" Type="http://schemas.openxmlformats.org/officeDocument/2006/relationships/hyperlink" Target="https://en.wikipedia.org/wiki/Functional_analog_(chemistry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tiplasmin" TargetMode="External"/><Relationship Id="rId5" Type="http://schemas.openxmlformats.org/officeDocument/2006/relationships/hyperlink" Target="https://en.wikipedia.org/wiki/Antifibrinolytic" TargetMode="External"/><Relationship Id="rId4" Type="http://schemas.openxmlformats.org/officeDocument/2006/relationships/hyperlink" Target="https://en.wikipedia.org/wiki/Lysine" TargetMode="External"/><Relationship Id="rId9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fp.org/afp/2007/0315/p875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F5C6066-BFF7-F54D-A5A9-CE066CF31D7A}" type="slidenum">
              <a:rPr lang="en-US" sz="1200">
                <a:latin typeface="Helvetica" charset="0"/>
              </a:rPr>
              <a:pPr eaLnBrk="1" hangingPunct="1"/>
              <a:t>1</a:t>
            </a:fld>
            <a:endParaRPr lang="en-US" sz="1200">
              <a:latin typeface="Helvetica" charset="0"/>
            </a:endParaRPr>
          </a:p>
        </p:txBody>
      </p:sp>
      <p:sp>
        <p:nvSpPr>
          <p:cNvPr id="165890" name="CuadroTexto 4"/>
          <p:cNvSpPr txBox="1">
            <a:spLocks noChangeArrowheads="1"/>
          </p:cNvSpPr>
          <p:nvPr/>
        </p:nvSpPr>
        <p:spPr bwMode="auto">
          <a:xfrm>
            <a:off x="5632450" y="36369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s-ES">
              <a:latin typeface="Helvetica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7407" y="1394118"/>
            <a:ext cx="7453312" cy="168772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anchor="t">
            <a:noAutofit/>
          </a:bodyPr>
          <a:lstStyle/>
          <a:p>
            <a:pPr>
              <a:defRPr/>
            </a:pPr>
            <a:r>
              <a:rPr lang="es-ES" b="1" dirty="0"/>
              <a:t>MEDICAL MANAGEMENT OF  POSTPARTUM HAEMORRHAGE</a:t>
            </a:r>
          </a:p>
        </p:txBody>
      </p:sp>
      <p:pic>
        <p:nvPicPr>
          <p:cNvPr id="165892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177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893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437438" y="0"/>
            <a:ext cx="1706562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400" y="3416084"/>
            <a:ext cx="6429557" cy="278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8705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Marcador de text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3600" b="1" dirty="0">
                <a:solidFill>
                  <a:srgbClr val="376092"/>
                </a:solidFill>
              </a:rPr>
              <a:t>OXYTOCICS: SECOND LINE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319957"/>
            <a:ext cx="8229600" cy="4323658"/>
          </a:xfrm>
          <a:ln>
            <a:solidFill>
              <a:srgbClr val="376092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CO" sz="2800" b="1" dirty="0">
                <a:solidFill>
                  <a:srgbClr val="376092"/>
                </a:solidFill>
              </a:rPr>
              <a:t>ERGOMETRINE</a:t>
            </a:r>
          </a:p>
          <a:p>
            <a:pPr>
              <a:lnSpc>
                <a:spcPct val="90000"/>
              </a:lnSpc>
            </a:pPr>
            <a:r>
              <a:rPr lang="es-CO" sz="2000" dirty="0"/>
              <a:t>0.2 mg/</a:t>
            </a:r>
            <a:r>
              <a:rPr lang="es-CO" sz="2000" dirty="0" err="1"/>
              <a:t>mL</a:t>
            </a:r>
            <a:r>
              <a:rPr lang="es-CO" sz="2000" dirty="0"/>
              <a:t> – Intramuscular</a:t>
            </a:r>
          </a:p>
          <a:p>
            <a:pPr>
              <a:lnSpc>
                <a:spcPct val="90000"/>
              </a:lnSpc>
            </a:pPr>
            <a:endParaRPr lang="es-CO" sz="2000" b="1" dirty="0"/>
          </a:p>
          <a:p>
            <a:pPr>
              <a:lnSpc>
                <a:spcPct val="90000"/>
              </a:lnSpc>
            </a:pPr>
            <a:r>
              <a:rPr lang="es-CO" sz="2000" dirty="0" err="1"/>
              <a:t>Rye</a:t>
            </a:r>
            <a:r>
              <a:rPr lang="es-CO" sz="2000" dirty="0"/>
              <a:t> </a:t>
            </a:r>
            <a:r>
              <a:rPr lang="es-CO" sz="2000" dirty="0" err="1"/>
              <a:t>ergot</a:t>
            </a:r>
            <a:r>
              <a:rPr lang="es-CO" sz="2000" dirty="0"/>
              <a:t> </a:t>
            </a:r>
            <a:r>
              <a:rPr lang="es-CO" sz="2000" dirty="0" err="1"/>
              <a:t>derivatives</a:t>
            </a:r>
            <a:endParaRPr lang="es-CO" sz="2000" dirty="0"/>
          </a:p>
          <a:p>
            <a:pPr>
              <a:lnSpc>
                <a:spcPct val="90000"/>
              </a:lnSpc>
            </a:pPr>
            <a:endParaRPr lang="es-CO" sz="2000" dirty="0"/>
          </a:p>
          <a:p>
            <a:pPr>
              <a:lnSpc>
                <a:spcPct val="90000"/>
              </a:lnSpc>
            </a:pPr>
            <a:r>
              <a:rPr lang="es-CO" sz="2000" dirty="0" err="1"/>
              <a:t>Myometrial</a:t>
            </a:r>
            <a:r>
              <a:rPr lang="es-CO" sz="2000" dirty="0"/>
              <a:t> </a:t>
            </a:r>
            <a:r>
              <a:rPr lang="es-CO" sz="2000" dirty="0" err="1"/>
              <a:t>receptors</a:t>
            </a:r>
            <a:r>
              <a:rPr lang="es-CO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l-GR" sz="2000" dirty="0"/>
              <a:t>α</a:t>
            </a:r>
            <a:r>
              <a:rPr lang="es-CO" sz="2000" dirty="0"/>
              <a:t>-</a:t>
            </a:r>
            <a:r>
              <a:rPr lang="es-CO" sz="2000" dirty="0" err="1"/>
              <a:t>adrenergics</a:t>
            </a:r>
            <a:endParaRPr lang="es-CO" sz="2000" dirty="0"/>
          </a:p>
          <a:p>
            <a:pPr lvl="1">
              <a:lnSpc>
                <a:spcPct val="90000"/>
              </a:lnSpc>
            </a:pPr>
            <a:r>
              <a:rPr lang="es-CO" sz="2000" dirty="0" err="1"/>
              <a:t>Rhythmic</a:t>
            </a:r>
            <a:r>
              <a:rPr lang="es-CO" sz="2000" dirty="0"/>
              <a:t> and </a:t>
            </a:r>
            <a:r>
              <a:rPr lang="es-CO" sz="2000" dirty="0" err="1"/>
              <a:t>tetanic</a:t>
            </a:r>
            <a:r>
              <a:rPr lang="es-CO" sz="2000" dirty="0"/>
              <a:t> </a:t>
            </a:r>
            <a:r>
              <a:rPr lang="es-CO" sz="2000" dirty="0" err="1"/>
              <a:t>contractions</a:t>
            </a:r>
            <a:endParaRPr lang="es-CO" sz="2000" dirty="0"/>
          </a:p>
          <a:p>
            <a:pPr lvl="1">
              <a:lnSpc>
                <a:spcPct val="90000"/>
              </a:lnSpc>
            </a:pPr>
            <a:endParaRPr lang="es-CO" sz="2000" dirty="0"/>
          </a:p>
          <a:p>
            <a:pPr>
              <a:lnSpc>
                <a:spcPct val="90000"/>
              </a:lnSpc>
            </a:pPr>
            <a:r>
              <a:rPr lang="es-CO" sz="2000" dirty="0" err="1"/>
              <a:t>Half</a:t>
            </a:r>
            <a:r>
              <a:rPr lang="es-CO" sz="2000" dirty="0"/>
              <a:t> </a:t>
            </a:r>
            <a:r>
              <a:rPr lang="es-CO" sz="2000" dirty="0" err="1"/>
              <a:t>life</a:t>
            </a:r>
            <a:r>
              <a:rPr lang="es-CO" sz="2000" dirty="0"/>
              <a:t>: 0.5 to 2 </a:t>
            </a:r>
            <a:r>
              <a:rPr lang="es-CO" sz="2000" dirty="0" err="1"/>
              <a:t>hours</a:t>
            </a:r>
            <a:r>
              <a:rPr lang="es-CO" sz="2000" dirty="0"/>
              <a:t> </a:t>
            </a:r>
          </a:p>
          <a:p>
            <a:pPr>
              <a:lnSpc>
                <a:spcPct val="90000"/>
              </a:lnSpc>
            </a:pPr>
            <a:r>
              <a:rPr lang="es-CO" sz="2000" dirty="0" err="1"/>
              <a:t>Peak</a:t>
            </a:r>
            <a:r>
              <a:rPr lang="es-CO" sz="2000" dirty="0"/>
              <a:t> </a:t>
            </a:r>
            <a:r>
              <a:rPr lang="es-CO" sz="2000" dirty="0" err="1"/>
              <a:t>concentration</a:t>
            </a:r>
            <a:r>
              <a:rPr lang="es-CO" sz="2000" dirty="0"/>
              <a:t>: 20 minutes</a:t>
            </a:r>
          </a:p>
          <a:p>
            <a:pPr>
              <a:lnSpc>
                <a:spcPct val="90000"/>
              </a:lnSpc>
            </a:pPr>
            <a:r>
              <a:rPr lang="es-CO" sz="2000" dirty="0" err="1"/>
              <a:t>Onset</a:t>
            </a:r>
            <a:r>
              <a:rPr lang="es-CO" sz="2000" dirty="0"/>
              <a:t> of </a:t>
            </a:r>
            <a:r>
              <a:rPr lang="es-CO" sz="2000" dirty="0" err="1"/>
              <a:t>action</a:t>
            </a:r>
            <a:r>
              <a:rPr lang="es-CO" sz="2000" dirty="0"/>
              <a:t>: 2-3 min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57200" y="5643615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0" dirty="0" err="1"/>
              <a:t>Bohlmann</a:t>
            </a:r>
            <a:r>
              <a:rPr lang="en-US" sz="800" b="0" dirty="0"/>
              <a:t> MK, </a:t>
            </a:r>
            <a:r>
              <a:rPr lang="en-US" sz="800" b="0" dirty="0" err="1"/>
              <a:t>Rath</a:t>
            </a:r>
            <a:r>
              <a:rPr lang="en-US" sz="800" b="0" dirty="0"/>
              <a:t> W. Medical prevention and treatment of postpartum hemorrhage: a comparison of different guidelines. Arch </a:t>
            </a:r>
            <a:r>
              <a:rPr lang="en-US" sz="800" b="0" dirty="0" err="1"/>
              <a:t>Gynecol</a:t>
            </a:r>
            <a:r>
              <a:rPr lang="en-US" sz="800" b="0" dirty="0"/>
              <a:t> Obstet. 2014 Mar;289(3):555-67 </a:t>
            </a:r>
          </a:p>
          <a:p>
            <a:pPr algn="ctr"/>
            <a:r>
              <a:rPr lang="en-US" sz="800" b="0" dirty="0"/>
              <a:t>RCOG Green-top Guideline No. 52. Nov. 2009</a:t>
            </a:r>
          </a:p>
          <a:p>
            <a:pPr algn="ctr"/>
            <a:r>
              <a:rPr lang="es-CO" sz="800" b="0" dirty="0"/>
              <a:t>Guía de práctica clínica para la prevención y el manejo de la hemorragia posparto y complicaciones del choque hemorrágico. </a:t>
            </a:r>
            <a:r>
              <a:rPr lang="es-CO" sz="800" b="0" dirty="0" err="1"/>
              <a:t>Rev</a:t>
            </a:r>
            <a:r>
              <a:rPr lang="es-CO" sz="800" b="0" dirty="0"/>
              <a:t> </a:t>
            </a:r>
            <a:r>
              <a:rPr lang="es-CO" sz="800" b="0" dirty="0" err="1"/>
              <a:t>Colomb</a:t>
            </a:r>
            <a:r>
              <a:rPr lang="es-CO" sz="800" b="0" dirty="0"/>
              <a:t> </a:t>
            </a:r>
            <a:r>
              <a:rPr lang="es-CO" sz="800" b="0" dirty="0" err="1"/>
              <a:t>Obstet</a:t>
            </a:r>
            <a:r>
              <a:rPr lang="es-CO" sz="800" b="0" dirty="0"/>
              <a:t> </a:t>
            </a:r>
            <a:r>
              <a:rPr lang="es-CO" sz="800" b="0" dirty="0" err="1"/>
              <a:t>Ginecol</a:t>
            </a:r>
            <a:r>
              <a:rPr lang="es-CO" sz="800" b="0" dirty="0"/>
              <a:t> . 2013  </a:t>
            </a:r>
            <a:r>
              <a:rPr lang="es-CO" sz="800" b="0" dirty="0" err="1"/>
              <a:t>Dec</a:t>
            </a:r>
            <a:r>
              <a:rPr lang="es-CO" sz="800" b="0" dirty="0"/>
              <a:t>;  64(4): 425-452.</a:t>
            </a:r>
          </a:p>
        </p:txBody>
      </p:sp>
      <p:pic>
        <p:nvPicPr>
          <p:cNvPr id="10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396" y="2060508"/>
            <a:ext cx="2857500" cy="2857500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6143192" y="4675069"/>
            <a:ext cx="2088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800" dirty="0"/>
              <a:t>http://pubchem.ncbi.nlm.nih.gov/summary/summary.cgi?cid=443884&amp;|loc=ec_rcs</a:t>
            </a:r>
          </a:p>
        </p:txBody>
      </p:sp>
    </p:spTree>
    <p:extLst>
      <p:ext uri="{BB962C8B-B14F-4D97-AF65-F5344CB8AC3E}">
        <p14:creationId xmlns:p14="http://schemas.microsoft.com/office/powerpoint/2010/main" val="114222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Marcador de text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3600" b="1" dirty="0">
                <a:solidFill>
                  <a:srgbClr val="376092"/>
                </a:solidFill>
              </a:rPr>
              <a:t>OXYTOCICS: SECOND LINE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4817"/>
          </a:xfrm>
          <a:ln>
            <a:solidFill>
              <a:srgbClr val="37609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2400" dirty="0"/>
          </a:p>
          <a:p>
            <a:r>
              <a:rPr lang="es-CO" sz="2400" dirty="0" err="1"/>
              <a:t>Second</a:t>
            </a:r>
            <a:r>
              <a:rPr lang="es-CO" sz="2400" dirty="0"/>
              <a:t> </a:t>
            </a:r>
            <a:r>
              <a:rPr lang="es-CO" sz="2400" dirty="0" err="1"/>
              <a:t>dosage</a:t>
            </a:r>
            <a:r>
              <a:rPr lang="es-CO" sz="2400" dirty="0"/>
              <a:t> </a:t>
            </a:r>
            <a:r>
              <a:rPr lang="es-CO" sz="2400" dirty="0" err="1"/>
              <a:t>after</a:t>
            </a:r>
            <a:r>
              <a:rPr lang="es-CO" sz="2400" dirty="0"/>
              <a:t> 20 minutes.</a:t>
            </a:r>
          </a:p>
          <a:p>
            <a:pPr lvl="1"/>
            <a:r>
              <a:rPr lang="es-CO" sz="2400" dirty="0" err="1"/>
              <a:t>Repeat</a:t>
            </a:r>
            <a:r>
              <a:rPr lang="es-CO" sz="2400" dirty="0"/>
              <a:t> </a:t>
            </a:r>
            <a:r>
              <a:rPr lang="es-CO" sz="2400" dirty="0" err="1"/>
              <a:t>every</a:t>
            </a:r>
            <a:r>
              <a:rPr lang="es-CO" sz="2400" dirty="0"/>
              <a:t> 4-6 </a:t>
            </a:r>
            <a:r>
              <a:rPr lang="es-CO" sz="2400" dirty="0" err="1"/>
              <a:t>hours</a:t>
            </a:r>
            <a:r>
              <a:rPr lang="es-CO" sz="2400" dirty="0"/>
              <a:t> up to a total </a:t>
            </a:r>
            <a:r>
              <a:rPr lang="es-CO" sz="2400" dirty="0" err="1"/>
              <a:t>maximal</a:t>
            </a:r>
            <a:r>
              <a:rPr lang="es-CO" sz="2400" dirty="0"/>
              <a:t> </a:t>
            </a:r>
            <a:r>
              <a:rPr lang="es-CO" sz="2400" dirty="0" err="1"/>
              <a:t>dose</a:t>
            </a:r>
            <a:r>
              <a:rPr lang="es-CO" sz="2400" dirty="0"/>
              <a:t> of 5 </a:t>
            </a:r>
            <a:r>
              <a:rPr lang="es-CO" sz="2400" dirty="0" err="1"/>
              <a:t>vials</a:t>
            </a:r>
            <a:r>
              <a:rPr lang="es-CO" sz="2400" dirty="0"/>
              <a:t> in 24 </a:t>
            </a:r>
            <a:r>
              <a:rPr lang="es-CO" sz="2400" dirty="0" err="1"/>
              <a:t>hours</a:t>
            </a:r>
            <a:endParaRPr lang="es-CO" sz="2400" dirty="0"/>
          </a:p>
          <a:p>
            <a:pPr lvl="1"/>
            <a:endParaRPr lang="es-CO" sz="2400" dirty="0"/>
          </a:p>
          <a:p>
            <a:r>
              <a:rPr lang="es-CO" sz="2400" dirty="0" err="1"/>
              <a:t>Intramyometrial</a:t>
            </a:r>
            <a:r>
              <a:rPr lang="es-CO" sz="2400" dirty="0"/>
              <a:t> </a:t>
            </a:r>
            <a:r>
              <a:rPr lang="es-CO" sz="2400" dirty="0" err="1"/>
              <a:t>administration</a:t>
            </a:r>
            <a:r>
              <a:rPr lang="es-CO" sz="2400" dirty="0"/>
              <a:t>: 0.125 mg.</a:t>
            </a:r>
          </a:p>
          <a:p>
            <a:pPr lvl="1"/>
            <a:r>
              <a:rPr lang="es-CO" sz="2400" dirty="0" err="1"/>
              <a:t>Persistence</a:t>
            </a:r>
            <a:r>
              <a:rPr lang="es-CO" sz="2400" dirty="0"/>
              <a:t> of haemorrhage </a:t>
            </a:r>
          </a:p>
          <a:p>
            <a:pPr lvl="1"/>
            <a:r>
              <a:rPr lang="es-CO" sz="2400" dirty="0"/>
              <a:t>“Off </a:t>
            </a:r>
            <a:r>
              <a:rPr lang="es-CO" sz="2400" dirty="0" err="1"/>
              <a:t>Label</a:t>
            </a:r>
            <a:r>
              <a:rPr lang="es-CO" sz="2400" dirty="0"/>
              <a:t>”: as </a:t>
            </a:r>
            <a:r>
              <a:rPr lang="es-CO" sz="2400" dirty="0" err="1"/>
              <a:t>judged</a:t>
            </a:r>
            <a:r>
              <a:rPr lang="es-CO" sz="2400" dirty="0"/>
              <a:t> </a:t>
            </a:r>
            <a:r>
              <a:rPr lang="es-CO" sz="2400" dirty="0" err="1"/>
              <a:t>by</a:t>
            </a:r>
            <a:r>
              <a:rPr lang="es-CO" sz="2400" dirty="0"/>
              <a:t> </a:t>
            </a:r>
            <a:r>
              <a:rPr lang="es-CO" sz="2400" dirty="0" err="1"/>
              <a:t>physician</a:t>
            </a:r>
            <a:r>
              <a:rPr lang="es-CO" sz="2400" dirty="0"/>
              <a:t> and </a:t>
            </a:r>
            <a:r>
              <a:rPr lang="es-CO" sz="2400" dirty="0" err="1"/>
              <a:t>under</a:t>
            </a:r>
            <a:r>
              <a:rPr lang="es-CO" sz="2400" dirty="0"/>
              <a:t> </a:t>
            </a:r>
            <a:r>
              <a:rPr lang="es-CO" sz="2400" dirty="0" err="1"/>
              <a:t>his</a:t>
            </a:r>
            <a:r>
              <a:rPr lang="es-CO" sz="2400" dirty="0"/>
              <a:t>/</a:t>
            </a:r>
            <a:r>
              <a:rPr lang="es-CO" sz="2400" dirty="0" err="1"/>
              <a:t>her</a:t>
            </a:r>
            <a:r>
              <a:rPr lang="es-CO" sz="2400" dirty="0"/>
              <a:t> </a:t>
            </a:r>
            <a:r>
              <a:rPr lang="es-CO" sz="2400" dirty="0" err="1"/>
              <a:t>responsibility</a:t>
            </a:r>
            <a:endParaRPr lang="es-CO" sz="2400" dirty="0"/>
          </a:p>
        </p:txBody>
      </p:sp>
      <p:sp>
        <p:nvSpPr>
          <p:cNvPr id="5" name="3 CuadroTexto"/>
          <p:cNvSpPr txBox="1"/>
          <p:nvPr/>
        </p:nvSpPr>
        <p:spPr>
          <a:xfrm>
            <a:off x="8028384" y="0"/>
            <a:ext cx="1115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/>
              <a:t>JARR 2014</a:t>
            </a:r>
          </a:p>
        </p:txBody>
      </p:sp>
      <p:pic>
        <p:nvPicPr>
          <p:cNvPr id="13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1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>
                <a:solidFill>
                  <a:srgbClr val="376092"/>
                </a:solidFill>
              </a:rPr>
              <a:t>OXYTOXICS: SECOND LINE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038600" cy="4387223"/>
          </a:xfrm>
          <a:ln>
            <a:solidFill>
              <a:srgbClr val="376092"/>
            </a:solidFill>
          </a:ln>
        </p:spPr>
        <p:txBody>
          <a:bodyPr>
            <a:noAutofit/>
          </a:bodyPr>
          <a:lstStyle/>
          <a:p>
            <a:r>
              <a:rPr lang="es-CO" sz="2000" b="1" dirty="0" err="1"/>
              <a:t>Contraindications</a:t>
            </a:r>
            <a:r>
              <a:rPr lang="es-CO" sz="2000" b="1" dirty="0"/>
              <a:t>:</a:t>
            </a:r>
          </a:p>
          <a:p>
            <a:pPr lvl="1"/>
            <a:r>
              <a:rPr lang="es-CO" sz="1800" dirty="0" err="1"/>
              <a:t>Hypertension</a:t>
            </a:r>
            <a:endParaRPr lang="es-CO" sz="1800" dirty="0"/>
          </a:p>
          <a:p>
            <a:pPr lvl="1"/>
            <a:r>
              <a:rPr lang="es-CO" sz="1800" dirty="0"/>
              <a:t>Pre-eclampsia</a:t>
            </a:r>
          </a:p>
          <a:p>
            <a:pPr lvl="1"/>
            <a:r>
              <a:rPr lang="es-CO" sz="1800" dirty="0" err="1"/>
              <a:t>Heart</a:t>
            </a:r>
            <a:r>
              <a:rPr lang="es-CO" sz="1800" dirty="0"/>
              <a:t> </a:t>
            </a:r>
            <a:r>
              <a:rPr lang="es-CO" sz="1800" dirty="0" err="1"/>
              <a:t>diseases</a:t>
            </a:r>
            <a:r>
              <a:rPr lang="es-CO" sz="1800" dirty="0"/>
              <a:t>*</a:t>
            </a:r>
          </a:p>
          <a:p>
            <a:pPr lvl="1"/>
            <a:r>
              <a:rPr lang="es-CO" sz="1800" dirty="0"/>
              <a:t>HIV</a:t>
            </a:r>
          </a:p>
          <a:p>
            <a:pPr lvl="1"/>
            <a:endParaRPr lang="en-US" sz="2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387223"/>
          </a:xfrm>
          <a:ln>
            <a:solidFill>
              <a:srgbClr val="376092"/>
            </a:solidFill>
          </a:ln>
        </p:spPr>
        <p:txBody>
          <a:bodyPr>
            <a:normAutofit/>
          </a:bodyPr>
          <a:lstStyle/>
          <a:p>
            <a:r>
              <a:rPr lang="en-US" sz="2000" b="1" dirty="0"/>
              <a:t>Adverse effects:</a:t>
            </a:r>
          </a:p>
          <a:p>
            <a:pPr lvl="1"/>
            <a:r>
              <a:rPr lang="en-US" sz="1800" dirty="0"/>
              <a:t>Nausea</a:t>
            </a:r>
          </a:p>
          <a:p>
            <a:pPr lvl="1"/>
            <a:r>
              <a:rPr lang="en-US" sz="1800" dirty="0"/>
              <a:t>Vomiting</a:t>
            </a:r>
          </a:p>
          <a:p>
            <a:pPr lvl="1"/>
            <a:r>
              <a:rPr lang="en-US" sz="1800" dirty="0"/>
              <a:t>Vasospasm</a:t>
            </a:r>
          </a:p>
          <a:p>
            <a:pPr lvl="1"/>
            <a:r>
              <a:rPr lang="en-US" sz="1800" dirty="0"/>
              <a:t>Hypertensive encephalopathy</a:t>
            </a:r>
          </a:p>
          <a:p>
            <a:pPr lvl="1"/>
            <a:r>
              <a:rPr lang="en-US" sz="1800" dirty="0"/>
              <a:t>Brain </a:t>
            </a:r>
            <a:r>
              <a:rPr lang="en-US" sz="1800" dirty="0" err="1"/>
              <a:t>ischaemia</a:t>
            </a:r>
            <a:endParaRPr lang="en-US" sz="1800" dirty="0"/>
          </a:p>
          <a:p>
            <a:pPr lvl="1"/>
            <a:r>
              <a:rPr lang="en-US" sz="1800" dirty="0"/>
              <a:t>Myocardial </a:t>
            </a:r>
            <a:r>
              <a:rPr lang="en-US" sz="1800" dirty="0" err="1"/>
              <a:t>ischaemia</a:t>
            </a:r>
            <a:r>
              <a:rPr lang="en-US" sz="1800" dirty="0"/>
              <a:t>*.</a:t>
            </a:r>
          </a:p>
          <a:p>
            <a:pPr lvl="1"/>
            <a:r>
              <a:rPr lang="en-US" sz="1800" dirty="0" err="1"/>
              <a:t>Ischaemia</a:t>
            </a:r>
            <a:r>
              <a:rPr lang="en-US" sz="1800" dirty="0"/>
              <a:t> of limbs.</a:t>
            </a:r>
          </a:p>
          <a:p>
            <a:pPr lvl="1"/>
            <a:r>
              <a:rPr lang="en-US" sz="1800" dirty="0"/>
              <a:t>Maternal death*.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028384" y="0"/>
            <a:ext cx="1115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/>
              <a:t>JARR 2014</a:t>
            </a:r>
          </a:p>
        </p:txBody>
      </p:sp>
      <p:pic>
        <p:nvPicPr>
          <p:cNvPr id="11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723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3200" b="1" dirty="0">
                <a:solidFill>
                  <a:schemeClr val="accent1">
                    <a:lumMod val="75000"/>
                  </a:schemeClr>
                </a:solidFill>
              </a:rPr>
              <a:t>TREATMENT REGIMENS: ERGOMETRINE</a:t>
            </a:r>
          </a:p>
        </p:txBody>
      </p:sp>
      <p:graphicFrame>
        <p:nvGraphicFramePr>
          <p:cNvPr id="10" name="Marcador de conteni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737780"/>
              </p:ext>
            </p:extLst>
          </p:nvPr>
        </p:nvGraphicFramePr>
        <p:xfrm>
          <a:off x="457200" y="1600200"/>
          <a:ext cx="8229600" cy="403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8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Clinical</a:t>
                      </a:r>
                      <a:r>
                        <a:rPr lang="es-CO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Practice</a:t>
                      </a:r>
                      <a:r>
                        <a:rPr lang="es-CO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Guideline</a:t>
                      </a:r>
                      <a:endParaRPr lang="es-CO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Dosages</a:t>
                      </a:r>
                      <a:endParaRPr lang="es-CO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SOGC.</a:t>
                      </a:r>
                      <a:r>
                        <a:rPr lang="en-US" sz="1600" dirty="0"/>
                        <a:t> Prevention and Treatment of Postpartum Hemorrhage. </a:t>
                      </a:r>
                      <a:r>
                        <a:rPr lang="es-CO" sz="1600" dirty="0"/>
                        <a:t>J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Gynaecol</a:t>
                      </a:r>
                      <a:r>
                        <a:rPr lang="es-CO" sz="1600" dirty="0"/>
                        <a:t> Can 2009;31(10):980–993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0.25 mg 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RCOG Green-top Guideline No. 52. Nov. 2009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0.5 mg IM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err="1"/>
                        <a:t>Prevention</a:t>
                      </a:r>
                      <a:r>
                        <a:rPr lang="es-CO" sz="1600" dirty="0"/>
                        <a:t> and </a:t>
                      </a:r>
                      <a:r>
                        <a:rPr lang="es-CO" sz="1600" dirty="0" err="1"/>
                        <a:t>treatment</a:t>
                      </a:r>
                      <a:r>
                        <a:rPr lang="es-CO" sz="1600" dirty="0"/>
                        <a:t> of </a:t>
                      </a:r>
                      <a:r>
                        <a:rPr lang="es-CO" sz="1600" dirty="0" err="1"/>
                        <a:t>postpartum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hemorrhage</a:t>
                      </a:r>
                      <a:r>
                        <a:rPr lang="es-CO" sz="1600" dirty="0"/>
                        <a:t> in </a:t>
                      </a:r>
                      <a:r>
                        <a:rPr lang="es-CO" sz="1600" dirty="0" err="1"/>
                        <a:t>low-resource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settings</a:t>
                      </a:r>
                      <a:r>
                        <a:rPr lang="es-CO" sz="1600" dirty="0"/>
                        <a:t>. FIGO. </a:t>
                      </a:r>
                      <a:r>
                        <a:rPr lang="es-CO" sz="1600" dirty="0" err="1"/>
                        <a:t>Int</a:t>
                      </a:r>
                      <a:r>
                        <a:rPr lang="es-CO" sz="1600" dirty="0"/>
                        <a:t> J </a:t>
                      </a:r>
                      <a:r>
                        <a:rPr lang="es-CO" sz="1600" dirty="0" err="1"/>
                        <a:t>Gynaecol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. 2012 May;117(2):108-18.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0.2</a:t>
                      </a:r>
                      <a:r>
                        <a:rPr lang="es-CO" sz="1600" baseline="0" dirty="0"/>
                        <a:t> mg IM c/4-6 h</a:t>
                      </a:r>
                    </a:p>
                    <a:p>
                      <a:r>
                        <a:rPr lang="es-CO" sz="1600" baseline="0" dirty="0" err="1"/>
                        <a:t>Maximum</a:t>
                      </a:r>
                      <a:r>
                        <a:rPr lang="es-CO" sz="1600" baseline="0" dirty="0"/>
                        <a:t>: 1 mg /24h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World Health Organization. WHO guidelines for the prevention and treatment of postpartum haemorrhage. Geneva: WHO Press; 2012 </a:t>
                      </a:r>
                      <a:endParaRPr lang="es-CO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0.2</a:t>
                      </a:r>
                      <a:r>
                        <a:rPr lang="es-CO" sz="1600" baseline="0" dirty="0"/>
                        <a:t> mg IM </a:t>
                      </a:r>
                    </a:p>
                    <a:p>
                      <a:r>
                        <a:rPr lang="es-CO" sz="1600" baseline="0" dirty="0"/>
                        <a:t>(0- 15 min-c/4 h) </a:t>
                      </a:r>
                    </a:p>
                    <a:p>
                      <a:r>
                        <a:rPr lang="es-CO" sz="1600" baseline="0" dirty="0" err="1"/>
                        <a:t>Maximum</a:t>
                      </a:r>
                      <a:r>
                        <a:rPr lang="es-CO" sz="1600" baseline="0" dirty="0"/>
                        <a:t>: 1 mg /24h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err="1"/>
                        <a:t>Minsalud</a:t>
                      </a:r>
                      <a:r>
                        <a:rPr lang="es-CO" sz="1600" baseline="0" dirty="0"/>
                        <a:t> </a:t>
                      </a:r>
                      <a:r>
                        <a:rPr lang="es-CO" sz="1600" dirty="0"/>
                        <a:t>Colombia. Guía de práctica clínica para la prevención y el manejo de la hemorragia posparto y complicaciones del choque hemorrágico. </a:t>
                      </a:r>
                      <a:r>
                        <a:rPr lang="es-CO" sz="1600" dirty="0" err="1"/>
                        <a:t>Rev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Colomb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Ginecol</a:t>
                      </a:r>
                      <a:r>
                        <a:rPr lang="es-CO" sz="1600" dirty="0"/>
                        <a:t> . 2013  </a:t>
                      </a:r>
                      <a:r>
                        <a:rPr lang="es-CO" sz="1600" dirty="0" err="1"/>
                        <a:t>Dec</a:t>
                      </a:r>
                      <a:r>
                        <a:rPr lang="es-CO" sz="1600" dirty="0"/>
                        <a:t>;  64(4): 425-452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0.2</a:t>
                      </a:r>
                      <a:r>
                        <a:rPr lang="es-CO" sz="1600" baseline="0" dirty="0"/>
                        <a:t> mg IM </a:t>
                      </a:r>
                    </a:p>
                    <a:p>
                      <a:r>
                        <a:rPr lang="es-CO" sz="1600" baseline="0" dirty="0"/>
                        <a:t>(0- 20 min-c/4 – 6 h) </a:t>
                      </a:r>
                    </a:p>
                    <a:p>
                      <a:r>
                        <a:rPr lang="es-CO" sz="1600" baseline="0" dirty="0" err="1"/>
                        <a:t>Maximum</a:t>
                      </a:r>
                      <a:r>
                        <a:rPr lang="es-CO" sz="1600" baseline="0" dirty="0"/>
                        <a:t>: 1 mg /24h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086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O" sz="3600" b="1" dirty="0">
                <a:solidFill>
                  <a:srgbClr val="376092"/>
                </a:solidFill>
              </a:rPr>
              <a:t>OXYTOCICS: PROSTAGLANDINS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530726"/>
          </a:xfrm>
          <a:ln>
            <a:solidFill>
              <a:srgbClr val="37609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b="1" dirty="0">
                <a:solidFill>
                  <a:srgbClr val="376092"/>
                </a:solidFill>
              </a:rPr>
              <a:t>MISOPROSTOL</a:t>
            </a:r>
            <a:endParaRPr lang="es-CO" dirty="0">
              <a:solidFill>
                <a:srgbClr val="376092"/>
              </a:solidFill>
            </a:endParaRPr>
          </a:p>
          <a:p>
            <a:r>
              <a:rPr lang="es-CO" sz="1800" dirty="0"/>
              <a:t>PGE1 </a:t>
            </a:r>
            <a:r>
              <a:rPr lang="es-CO" sz="1800" dirty="0" err="1"/>
              <a:t>analogues</a:t>
            </a:r>
            <a:endParaRPr lang="es-CO" sz="1800" dirty="0"/>
          </a:p>
          <a:p>
            <a:pPr marL="0" indent="0">
              <a:buNone/>
            </a:pPr>
            <a:endParaRPr lang="es-CO" sz="1800" dirty="0"/>
          </a:p>
          <a:p>
            <a:r>
              <a:rPr lang="en-US" sz="1800" dirty="0"/>
              <a:t>binds to myometrial cells to cause strong myometrial contractions leading to expulsion of tissue</a:t>
            </a:r>
            <a:endParaRPr lang="es-CO" sz="1800" dirty="0"/>
          </a:p>
          <a:p>
            <a:endParaRPr lang="es-CO" sz="1800" dirty="0"/>
          </a:p>
          <a:p>
            <a:r>
              <a:rPr lang="pt-BR" sz="1800" dirty="0"/>
              <a:t>Adverse </a:t>
            </a:r>
            <a:r>
              <a:rPr lang="pt-BR" sz="1800" dirty="0" err="1"/>
              <a:t>effects</a:t>
            </a:r>
            <a:r>
              <a:rPr lang="pt-BR" sz="1800" dirty="0"/>
              <a:t> PG-s: </a:t>
            </a:r>
          </a:p>
          <a:p>
            <a:pPr lvl="1"/>
            <a:r>
              <a:rPr lang="pt-BR" sz="1800" dirty="0" err="1"/>
              <a:t>Nausea</a:t>
            </a:r>
            <a:r>
              <a:rPr lang="pt-BR" sz="1800" dirty="0"/>
              <a:t>, </a:t>
            </a:r>
            <a:r>
              <a:rPr lang="pt-BR" sz="1800" dirty="0" err="1"/>
              <a:t>vomiting</a:t>
            </a:r>
            <a:r>
              <a:rPr lang="pt-BR" sz="1800" dirty="0"/>
              <a:t>, </a:t>
            </a:r>
            <a:r>
              <a:rPr lang="pt-BR" sz="1800" dirty="0" err="1"/>
              <a:t>diarrhea</a:t>
            </a:r>
            <a:r>
              <a:rPr lang="pt-BR" sz="1800" dirty="0"/>
              <a:t>, </a:t>
            </a:r>
            <a:r>
              <a:rPr lang="pt-BR" sz="1800" dirty="0" err="1"/>
              <a:t>headaches</a:t>
            </a:r>
            <a:r>
              <a:rPr lang="pt-BR" sz="1800" dirty="0"/>
              <a:t>, </a:t>
            </a:r>
            <a:r>
              <a:rPr lang="pt-BR" sz="1800" dirty="0" err="1"/>
              <a:t>fever</a:t>
            </a:r>
            <a:r>
              <a:rPr lang="pt-BR" sz="1800" dirty="0"/>
              <a:t>, tremor, </a:t>
            </a:r>
            <a:r>
              <a:rPr lang="pt-BR" sz="1800" dirty="0" err="1"/>
              <a:t>tachycardia</a:t>
            </a:r>
            <a:r>
              <a:rPr lang="pt-BR" sz="1800" dirty="0"/>
              <a:t>, </a:t>
            </a:r>
            <a:r>
              <a:rPr lang="pt-BR" sz="1800" dirty="0" err="1"/>
              <a:t>hypertension</a:t>
            </a:r>
            <a:r>
              <a:rPr lang="pt-BR" sz="1800" dirty="0"/>
              <a:t>, </a:t>
            </a:r>
            <a:r>
              <a:rPr lang="pt-BR" sz="1800" dirty="0" err="1"/>
              <a:t>bronchospasm</a:t>
            </a:r>
            <a:r>
              <a:rPr lang="pt-BR" sz="1800" dirty="0"/>
              <a:t>.</a:t>
            </a:r>
          </a:p>
          <a:p>
            <a:pPr marL="457200" lvl="1" indent="0">
              <a:buNone/>
            </a:pPr>
            <a:endParaRPr lang="pt-BR" sz="14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530725"/>
          </a:xfrm>
          <a:ln>
            <a:solidFill>
              <a:srgbClr val="376092"/>
            </a:solidFill>
          </a:ln>
        </p:spPr>
        <p:txBody>
          <a:bodyPr>
            <a:normAutofit/>
          </a:bodyPr>
          <a:lstStyle/>
          <a:p>
            <a:r>
              <a:rPr lang="es-CO" sz="1800" dirty="0"/>
              <a:t>Oral </a:t>
            </a:r>
            <a:r>
              <a:rPr lang="es-CO" sz="1800" dirty="0" err="1"/>
              <a:t>or</a:t>
            </a:r>
            <a:r>
              <a:rPr lang="es-CO" sz="1800" dirty="0"/>
              <a:t> Sublingual: </a:t>
            </a:r>
          </a:p>
          <a:p>
            <a:pPr lvl="1"/>
            <a:r>
              <a:rPr lang="en-US" sz="1800" dirty="0"/>
              <a:t>Onset of action: </a:t>
            </a:r>
            <a:r>
              <a:rPr lang="es-CO" sz="1800" dirty="0"/>
              <a:t>7 -11 min</a:t>
            </a:r>
          </a:p>
          <a:p>
            <a:pPr lvl="1"/>
            <a:r>
              <a:rPr lang="es-CO" sz="1800" dirty="0" err="1"/>
              <a:t>Peak</a:t>
            </a:r>
            <a:r>
              <a:rPr lang="es-CO" sz="1800" dirty="0"/>
              <a:t>: 30 min</a:t>
            </a:r>
          </a:p>
          <a:p>
            <a:pPr lvl="1"/>
            <a:r>
              <a:rPr lang="es-CO" sz="1800" dirty="0" err="1"/>
              <a:t>Duration</a:t>
            </a:r>
            <a:r>
              <a:rPr lang="es-CO" sz="1800" dirty="0"/>
              <a:t>: 120 – 180 min</a:t>
            </a:r>
          </a:p>
          <a:p>
            <a:pPr lvl="1"/>
            <a:r>
              <a:rPr lang="es-CO" sz="1800" dirty="0" err="1"/>
              <a:t>Greater</a:t>
            </a:r>
            <a:r>
              <a:rPr lang="es-CO" sz="1800" dirty="0"/>
              <a:t> </a:t>
            </a:r>
            <a:r>
              <a:rPr lang="es-CO" sz="1800" dirty="0" err="1"/>
              <a:t>absorption</a:t>
            </a:r>
            <a:r>
              <a:rPr lang="es-CO" sz="1800" dirty="0"/>
              <a:t> and more </a:t>
            </a:r>
            <a:r>
              <a:rPr lang="es-CO" sz="1800" dirty="0" err="1"/>
              <a:t>side</a:t>
            </a:r>
            <a:r>
              <a:rPr lang="es-CO" sz="1800" dirty="0"/>
              <a:t> </a:t>
            </a:r>
            <a:r>
              <a:rPr lang="es-CO" sz="1800" dirty="0" err="1"/>
              <a:t>effects</a:t>
            </a:r>
            <a:endParaRPr lang="es-CO" sz="1800" dirty="0"/>
          </a:p>
          <a:p>
            <a:pPr lvl="1"/>
            <a:endParaRPr lang="es-CO" sz="1800" dirty="0"/>
          </a:p>
          <a:p>
            <a:r>
              <a:rPr lang="es-CO" sz="1800" dirty="0"/>
              <a:t>Rectal: </a:t>
            </a:r>
          </a:p>
          <a:p>
            <a:pPr lvl="1"/>
            <a:r>
              <a:rPr lang="en-US" sz="1800" dirty="0"/>
              <a:t>Onset of action: </a:t>
            </a:r>
            <a:r>
              <a:rPr lang="es-CO" sz="1800" dirty="0"/>
              <a:t>20 min</a:t>
            </a:r>
          </a:p>
          <a:p>
            <a:pPr lvl="1"/>
            <a:r>
              <a:rPr lang="es-CO" sz="1800" dirty="0" err="1"/>
              <a:t>Peak</a:t>
            </a:r>
            <a:r>
              <a:rPr lang="es-CO" sz="1800" dirty="0"/>
              <a:t>: 60 min</a:t>
            </a:r>
          </a:p>
          <a:p>
            <a:pPr lvl="1"/>
            <a:r>
              <a:rPr lang="es-CO" sz="1800" dirty="0" err="1"/>
              <a:t>Duration</a:t>
            </a:r>
            <a:r>
              <a:rPr lang="es-CO" sz="1800" dirty="0"/>
              <a:t>: 30 min - 4 </a:t>
            </a:r>
            <a:r>
              <a:rPr lang="es-CO" sz="1800" dirty="0" err="1"/>
              <a:t>hours</a:t>
            </a:r>
            <a:endParaRPr lang="es-CO" sz="1800" dirty="0"/>
          </a:p>
          <a:p>
            <a:pPr lvl="1"/>
            <a:r>
              <a:rPr lang="en-US" sz="1800" dirty="0"/>
              <a:t>Longer duration with lower incidence of fever.</a:t>
            </a:r>
            <a:endParaRPr lang="es-CO" sz="1800" dirty="0"/>
          </a:p>
        </p:txBody>
      </p:sp>
      <p:sp>
        <p:nvSpPr>
          <p:cNvPr id="9" name="Rectángulo 8"/>
          <p:cNvSpPr/>
          <p:nvPr/>
        </p:nvSpPr>
        <p:spPr>
          <a:xfrm>
            <a:off x="457200" y="6080228"/>
            <a:ext cx="8229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0" dirty="0"/>
              <a:t>Michael A Belfort, Management of postpartum hemorrhage at vaginal delivery. http: </a:t>
            </a:r>
            <a:r>
              <a:rPr lang="en-US" sz="800" b="0" dirty="0">
                <a:hlinkClick r:id="rId2"/>
              </a:rPr>
              <a:t>www.uptodate.com</a:t>
            </a:r>
            <a:r>
              <a:rPr lang="en-US" sz="800" b="0" dirty="0"/>
              <a:t>: updated  April 4 2014.</a:t>
            </a:r>
            <a:endParaRPr lang="es-CO" sz="800" b="0" dirty="0"/>
          </a:p>
        </p:txBody>
      </p:sp>
      <p:pic>
        <p:nvPicPr>
          <p:cNvPr id="11" name="Imagen 1" descr="logos para firma outl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518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109904"/>
          </a:xfrm>
          <a:ln>
            <a:solidFill>
              <a:srgbClr val="376092"/>
            </a:solidFill>
          </a:ln>
        </p:spPr>
        <p:txBody>
          <a:bodyPr>
            <a:normAutofit lnSpcReduction="10000"/>
          </a:bodyPr>
          <a:lstStyle/>
          <a:p>
            <a:r>
              <a:rPr lang="es-CO" sz="1800" b="1" dirty="0"/>
              <a:t>Misoprostol 600-1000 </a:t>
            </a:r>
            <a:r>
              <a:rPr lang="es-CO" sz="1800" b="1" dirty="0" err="1"/>
              <a:t>ug</a:t>
            </a:r>
            <a:r>
              <a:rPr lang="es-CO" sz="1800" b="1" dirty="0"/>
              <a:t> </a:t>
            </a:r>
            <a:r>
              <a:rPr lang="es-CO" sz="1800" b="1" dirty="0" err="1"/>
              <a:t>added</a:t>
            </a:r>
            <a:r>
              <a:rPr lang="es-CO" sz="1800" b="1" dirty="0"/>
              <a:t> to </a:t>
            </a:r>
            <a:r>
              <a:rPr lang="es-CO" sz="1800" b="1" dirty="0" err="1"/>
              <a:t>the</a:t>
            </a:r>
            <a:r>
              <a:rPr lang="es-CO" sz="1800" b="1" dirty="0"/>
              <a:t> </a:t>
            </a:r>
            <a:r>
              <a:rPr lang="es-CO" sz="1800" b="1" dirty="0" err="1"/>
              <a:t>traditional</a:t>
            </a:r>
            <a:r>
              <a:rPr lang="es-CO" sz="1800" b="1" dirty="0"/>
              <a:t> uterotonic </a:t>
            </a:r>
            <a:r>
              <a:rPr lang="es-CO" sz="1800" b="1" dirty="0" err="1"/>
              <a:t>management</a:t>
            </a:r>
            <a:r>
              <a:rPr lang="es-CO" sz="1800" b="1" dirty="0"/>
              <a:t> vs placebo :</a:t>
            </a:r>
          </a:p>
          <a:p>
            <a:pPr lvl="1"/>
            <a:r>
              <a:rPr lang="es-CO" sz="1600" dirty="0"/>
              <a:t>Maternal </a:t>
            </a:r>
            <a:r>
              <a:rPr lang="es-CO" sz="1600" dirty="0" err="1"/>
              <a:t>mortality</a:t>
            </a:r>
            <a:r>
              <a:rPr lang="es-CO" sz="1600" dirty="0"/>
              <a:t>: (RR) 6.16, IC 95% 0.75 - 50.85),</a:t>
            </a:r>
          </a:p>
          <a:p>
            <a:pPr lvl="1"/>
            <a:r>
              <a:rPr lang="es-CO" sz="1600" dirty="0" err="1"/>
              <a:t>Severe</a:t>
            </a:r>
            <a:r>
              <a:rPr lang="es-CO" sz="1600" dirty="0"/>
              <a:t> maternal </a:t>
            </a:r>
            <a:r>
              <a:rPr lang="es-CO" sz="1600" dirty="0" err="1"/>
              <a:t>morbidity</a:t>
            </a:r>
            <a:r>
              <a:rPr lang="es-CO" sz="1600" dirty="0"/>
              <a:t>: (RR 0.34, IC 95% 0.01 - 8.31), </a:t>
            </a:r>
          </a:p>
          <a:p>
            <a:pPr lvl="1"/>
            <a:r>
              <a:rPr lang="es-CO" sz="1600" dirty="0" err="1"/>
              <a:t>Admission</a:t>
            </a:r>
            <a:r>
              <a:rPr lang="es-CO" sz="1600" dirty="0"/>
              <a:t> to ICU: (RR 0.79, IC 95% 0.30 - 2.11) </a:t>
            </a:r>
          </a:p>
          <a:p>
            <a:pPr lvl="1"/>
            <a:r>
              <a:rPr lang="es-CO" sz="1600" dirty="0" err="1"/>
              <a:t>Hysterectomy</a:t>
            </a:r>
            <a:r>
              <a:rPr lang="es-CO" sz="1600" dirty="0"/>
              <a:t>: (RR 0.93, , IC 95% 0.16 - 5.41)</a:t>
            </a:r>
          </a:p>
          <a:p>
            <a:pPr lvl="1"/>
            <a:endParaRPr lang="es-CO" sz="1600" dirty="0"/>
          </a:p>
          <a:p>
            <a:r>
              <a:rPr lang="es-CO" sz="1800" b="1" dirty="0"/>
              <a:t>Misoprostol 800 </a:t>
            </a:r>
            <a:r>
              <a:rPr lang="es-CO" sz="1800" b="1" dirty="0" err="1"/>
              <a:t>ug</a:t>
            </a:r>
            <a:r>
              <a:rPr lang="es-CO" sz="1800" b="1" dirty="0"/>
              <a:t> SL vs </a:t>
            </a:r>
            <a:r>
              <a:rPr lang="es-CO" sz="1800" b="1" dirty="0" err="1"/>
              <a:t>infusion</a:t>
            </a:r>
            <a:r>
              <a:rPr lang="es-CO" sz="1800" b="1" dirty="0"/>
              <a:t> of </a:t>
            </a:r>
            <a:r>
              <a:rPr lang="es-CO" sz="1800" b="1" dirty="0" err="1"/>
              <a:t>oxytocin</a:t>
            </a:r>
            <a:r>
              <a:rPr lang="es-CO" sz="1800" b="1" dirty="0"/>
              <a:t> (40IU/L) as </a:t>
            </a:r>
            <a:r>
              <a:rPr lang="es-CO" sz="1800" b="1" dirty="0" err="1"/>
              <a:t>primary</a:t>
            </a:r>
            <a:r>
              <a:rPr lang="es-CO" sz="1800" b="1" dirty="0"/>
              <a:t> </a:t>
            </a:r>
            <a:r>
              <a:rPr lang="es-CO" sz="1800" b="1" dirty="0" err="1"/>
              <a:t>therapy</a:t>
            </a:r>
            <a:endParaRPr lang="es-CO" sz="1800" b="1" dirty="0"/>
          </a:p>
          <a:p>
            <a:pPr lvl="1"/>
            <a:r>
              <a:rPr lang="es-CO" sz="1600" b="1" dirty="0" err="1"/>
              <a:t>Loss</a:t>
            </a:r>
            <a:r>
              <a:rPr lang="es-CO" sz="1600" b="1" dirty="0"/>
              <a:t> </a:t>
            </a:r>
            <a:r>
              <a:rPr lang="es-CO" sz="1600" b="1" dirty="0" err="1"/>
              <a:t>over</a:t>
            </a:r>
            <a:r>
              <a:rPr lang="es-CO" sz="1600" b="1" dirty="0"/>
              <a:t> 1000 </a:t>
            </a:r>
            <a:r>
              <a:rPr lang="es-CO" sz="1600" b="1" dirty="0" err="1"/>
              <a:t>mL</a:t>
            </a:r>
            <a:r>
              <a:rPr lang="es-CO" sz="1600" b="1" dirty="0"/>
              <a:t>: (RR 2.65, IC 95% 1.04 – 6.75)</a:t>
            </a:r>
          </a:p>
          <a:p>
            <a:pPr lvl="1"/>
            <a:r>
              <a:rPr lang="es-CO" sz="1600" b="1" dirty="0" err="1"/>
              <a:t>Trasfusion</a:t>
            </a:r>
            <a:r>
              <a:rPr lang="es-CO" sz="1600" b="1" dirty="0"/>
              <a:t>: (RR 1.47, IC 95% 1.02 – 2.14)</a:t>
            </a:r>
          </a:p>
          <a:p>
            <a:pPr lvl="1"/>
            <a:r>
              <a:rPr lang="es-CO" sz="1600" dirty="0" err="1"/>
              <a:t>Bleeding</a:t>
            </a:r>
            <a:r>
              <a:rPr lang="es-CO" sz="1600" dirty="0"/>
              <a:t> mean (</a:t>
            </a:r>
            <a:r>
              <a:rPr lang="es-CO" sz="1600" dirty="0" err="1"/>
              <a:t>mL</a:t>
            </a:r>
            <a:r>
              <a:rPr lang="es-CO" sz="1600" dirty="0"/>
              <a:t>): (MD 44.86, IC 95% 26.50- 63.22)</a:t>
            </a:r>
          </a:p>
          <a:p>
            <a:pPr lvl="1"/>
            <a:r>
              <a:rPr lang="es-CO" sz="1600" b="1" dirty="0" err="1"/>
              <a:t>Vomiting</a:t>
            </a:r>
            <a:r>
              <a:rPr lang="es-CO" sz="1600" b="1" dirty="0"/>
              <a:t> : (RR 2.52, IC 95% 1.45 - 4.38) </a:t>
            </a:r>
          </a:p>
          <a:p>
            <a:pPr lvl="1"/>
            <a:r>
              <a:rPr lang="es-CO" sz="1600" b="1" dirty="0" err="1"/>
              <a:t>Shivering</a:t>
            </a:r>
            <a:r>
              <a:rPr lang="es-CO" sz="1600" b="1" dirty="0"/>
              <a:t>:  (RR 2.70, IC 95% 2.28 - 3.19)</a:t>
            </a:r>
          </a:p>
          <a:p>
            <a:pPr lvl="1"/>
            <a:r>
              <a:rPr lang="es-CO" sz="1600" dirty="0"/>
              <a:t>No </a:t>
            </a:r>
            <a:r>
              <a:rPr lang="es-CO" sz="1600" dirty="0" err="1"/>
              <a:t>differences</a:t>
            </a:r>
            <a:r>
              <a:rPr lang="es-CO" sz="1600" dirty="0"/>
              <a:t> in </a:t>
            </a:r>
            <a:r>
              <a:rPr lang="es-CO" sz="1600" dirty="0" err="1"/>
              <a:t>fainting</a:t>
            </a:r>
            <a:r>
              <a:rPr lang="es-CO" sz="1600" dirty="0"/>
              <a:t>, </a:t>
            </a:r>
            <a:r>
              <a:rPr lang="es-CO" sz="1600" dirty="0" err="1"/>
              <a:t>fever</a:t>
            </a:r>
            <a:r>
              <a:rPr lang="es-CO" sz="1600" dirty="0"/>
              <a:t> </a:t>
            </a:r>
            <a:r>
              <a:rPr lang="es-CO" sz="1600" dirty="0" err="1"/>
              <a:t>over</a:t>
            </a:r>
            <a:r>
              <a:rPr lang="es-CO" sz="1600" dirty="0"/>
              <a:t> 38°C and </a:t>
            </a:r>
            <a:r>
              <a:rPr lang="es-CO" sz="1600" dirty="0" err="1"/>
              <a:t>fever</a:t>
            </a:r>
            <a:r>
              <a:rPr lang="es-CO" sz="1600" dirty="0"/>
              <a:t> </a:t>
            </a:r>
            <a:r>
              <a:rPr lang="es-CO" sz="1600" dirty="0" err="1"/>
              <a:t>over</a:t>
            </a:r>
            <a:r>
              <a:rPr lang="es-CO" sz="1600" dirty="0"/>
              <a:t> 40°C</a:t>
            </a:r>
            <a:r>
              <a:rPr lang="es-CO" sz="1800" dirty="0"/>
              <a:t>.</a:t>
            </a:r>
            <a:endParaRPr lang="es-CO" sz="1400" dirty="0"/>
          </a:p>
          <a:p>
            <a:pPr marL="0" indent="0">
              <a:buNone/>
            </a:pPr>
            <a:endParaRPr lang="es-CO" sz="1800" dirty="0"/>
          </a:p>
        </p:txBody>
      </p:sp>
      <p:sp>
        <p:nvSpPr>
          <p:cNvPr id="11" name="Rectángulo 10"/>
          <p:cNvSpPr/>
          <p:nvPr/>
        </p:nvSpPr>
        <p:spPr>
          <a:xfrm>
            <a:off x="395536" y="5524268"/>
            <a:ext cx="843528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800" b="0" dirty="0" err="1"/>
              <a:t>Winikoff</a:t>
            </a:r>
            <a:r>
              <a:rPr lang="es-CO" sz="800" b="0" dirty="0"/>
              <a:t> B, </a:t>
            </a:r>
            <a:r>
              <a:rPr lang="es-CO" sz="800" b="0" dirty="0" err="1"/>
              <a:t>Dabash</a:t>
            </a:r>
            <a:r>
              <a:rPr lang="es-CO" sz="800" b="0" dirty="0"/>
              <a:t> R, </a:t>
            </a:r>
            <a:r>
              <a:rPr lang="es-CO" sz="800" b="0" dirty="0" err="1"/>
              <a:t>Durocher</a:t>
            </a:r>
            <a:r>
              <a:rPr lang="es-CO" sz="800" b="0" dirty="0"/>
              <a:t> J, </a:t>
            </a:r>
            <a:r>
              <a:rPr lang="es-CO" sz="800" b="0" dirty="0" err="1"/>
              <a:t>Darwish</a:t>
            </a:r>
            <a:r>
              <a:rPr lang="es-CO" sz="800" b="0" dirty="0"/>
              <a:t> E, </a:t>
            </a:r>
            <a:r>
              <a:rPr lang="es-CO" sz="800" b="0" dirty="0" err="1"/>
              <a:t>Nguyen</a:t>
            </a:r>
            <a:r>
              <a:rPr lang="es-CO" sz="800" b="0" dirty="0"/>
              <a:t> TN, León W, </a:t>
            </a:r>
            <a:r>
              <a:rPr lang="es-CO" sz="800" b="0" dirty="0" err="1"/>
              <a:t>Raghavan</a:t>
            </a:r>
            <a:r>
              <a:rPr lang="es-CO" sz="800" b="0" dirty="0"/>
              <a:t> S, </a:t>
            </a:r>
            <a:r>
              <a:rPr lang="es-CO" sz="800" b="0" dirty="0" err="1"/>
              <a:t>Medhat</a:t>
            </a:r>
            <a:r>
              <a:rPr lang="es-CO" sz="800" b="0" dirty="0"/>
              <a:t> I, </a:t>
            </a:r>
            <a:r>
              <a:rPr lang="es-CO" sz="800" b="0" dirty="0" err="1"/>
              <a:t>Huynh</a:t>
            </a:r>
            <a:r>
              <a:rPr lang="es-CO" sz="800" b="0" dirty="0"/>
              <a:t> TK, Barrera G, </a:t>
            </a:r>
            <a:r>
              <a:rPr lang="es-CO" sz="800" b="0" dirty="0" err="1"/>
              <a:t>Blum</a:t>
            </a:r>
            <a:r>
              <a:rPr lang="es-CO" sz="800" b="0" dirty="0"/>
              <a:t> </a:t>
            </a:r>
            <a:r>
              <a:rPr lang="es-CO" sz="800" b="0" dirty="0" err="1"/>
              <a:t>J.Treatment</a:t>
            </a:r>
            <a:r>
              <a:rPr lang="es-CO" sz="800" b="0" dirty="0"/>
              <a:t> of post-partum </a:t>
            </a:r>
            <a:r>
              <a:rPr lang="es-CO" sz="800" b="0" dirty="0" err="1"/>
              <a:t>haemorrhage</a:t>
            </a:r>
            <a:r>
              <a:rPr lang="es-CO" sz="800" b="0" dirty="0"/>
              <a:t> </a:t>
            </a:r>
            <a:r>
              <a:rPr lang="es-CO" sz="800" b="0" dirty="0" err="1"/>
              <a:t>with</a:t>
            </a:r>
            <a:r>
              <a:rPr lang="es-CO" sz="800" b="0" dirty="0"/>
              <a:t> sublingual </a:t>
            </a:r>
            <a:r>
              <a:rPr lang="es-CO" sz="800" b="0" dirty="0" err="1"/>
              <a:t>misoprostol</a:t>
            </a:r>
            <a:r>
              <a:rPr lang="es-CO" sz="800" b="0" dirty="0"/>
              <a:t> versus </a:t>
            </a:r>
            <a:r>
              <a:rPr lang="es-CO" sz="800" b="0" dirty="0" err="1"/>
              <a:t>oxytocin</a:t>
            </a:r>
            <a:r>
              <a:rPr lang="es-CO" sz="800" b="0" dirty="0"/>
              <a:t> in </a:t>
            </a:r>
            <a:r>
              <a:rPr lang="es-CO" sz="800" b="0" dirty="0" err="1"/>
              <a:t>women</a:t>
            </a:r>
            <a:r>
              <a:rPr lang="es-CO" sz="800" b="0" dirty="0"/>
              <a:t> </a:t>
            </a:r>
            <a:r>
              <a:rPr lang="es-CO" sz="800" b="0" dirty="0" err="1"/>
              <a:t>not</a:t>
            </a:r>
            <a:r>
              <a:rPr lang="es-CO" sz="800" b="0" dirty="0"/>
              <a:t> </a:t>
            </a:r>
            <a:r>
              <a:rPr lang="es-CO" sz="800" b="0" dirty="0" err="1"/>
              <a:t>exposed</a:t>
            </a:r>
            <a:r>
              <a:rPr lang="es-CO" sz="800" b="0" dirty="0"/>
              <a:t> to </a:t>
            </a:r>
            <a:r>
              <a:rPr lang="es-CO" sz="800" b="0" dirty="0" err="1"/>
              <a:t>oxytocin</a:t>
            </a:r>
            <a:r>
              <a:rPr lang="es-CO" sz="800" b="0" dirty="0"/>
              <a:t> </a:t>
            </a:r>
            <a:r>
              <a:rPr lang="es-CO" sz="800" b="0" dirty="0" err="1"/>
              <a:t>during</a:t>
            </a:r>
            <a:r>
              <a:rPr lang="es-CO" sz="800" b="0" dirty="0"/>
              <a:t> </a:t>
            </a:r>
            <a:r>
              <a:rPr lang="es-CO" sz="800" b="0" dirty="0" err="1"/>
              <a:t>labour</a:t>
            </a:r>
            <a:r>
              <a:rPr lang="es-CO" sz="800" b="0" dirty="0"/>
              <a:t>: a </a:t>
            </a:r>
            <a:r>
              <a:rPr lang="es-CO" sz="800" b="0" dirty="0" err="1"/>
              <a:t>double-blind</a:t>
            </a:r>
            <a:r>
              <a:rPr lang="es-CO" sz="800" b="0" dirty="0"/>
              <a:t>, </a:t>
            </a:r>
            <a:r>
              <a:rPr lang="es-CO" sz="800" b="0" dirty="0" err="1"/>
              <a:t>randomised</a:t>
            </a:r>
            <a:r>
              <a:rPr lang="es-CO" sz="800" b="0" dirty="0"/>
              <a:t>, non-</a:t>
            </a:r>
            <a:r>
              <a:rPr lang="es-CO" sz="800" b="0" dirty="0" err="1"/>
              <a:t>inferiority</a:t>
            </a:r>
            <a:r>
              <a:rPr lang="es-CO" sz="800" b="0" dirty="0"/>
              <a:t> trial. </a:t>
            </a:r>
            <a:r>
              <a:rPr lang="es-CO" sz="800" b="0" dirty="0" err="1"/>
              <a:t>Lancet</a:t>
            </a:r>
            <a:r>
              <a:rPr lang="es-CO" sz="800" b="0" dirty="0"/>
              <a:t>. 2010 </a:t>
            </a:r>
            <a:r>
              <a:rPr lang="es-CO" sz="800" b="0" dirty="0" err="1"/>
              <a:t>Jan</a:t>
            </a:r>
            <a:r>
              <a:rPr lang="es-CO" sz="800" b="0" dirty="0"/>
              <a:t> 16;375(9710):210-6</a:t>
            </a:r>
          </a:p>
          <a:p>
            <a:pPr algn="ctr"/>
            <a:r>
              <a:rPr lang="es-CO" sz="800" b="0" dirty="0" err="1"/>
              <a:t>Mousa</a:t>
            </a:r>
            <a:r>
              <a:rPr lang="es-CO" sz="800" b="0" dirty="0"/>
              <a:t> HA, </a:t>
            </a:r>
            <a:r>
              <a:rPr lang="es-CO" sz="800" b="0" dirty="0" err="1"/>
              <a:t>Blum</a:t>
            </a:r>
            <a:r>
              <a:rPr lang="es-CO" sz="800" b="0" dirty="0"/>
              <a:t> J, </a:t>
            </a:r>
            <a:r>
              <a:rPr lang="es-CO" sz="800" b="0" dirty="0" err="1"/>
              <a:t>Abou</a:t>
            </a:r>
            <a:r>
              <a:rPr lang="es-CO" sz="800" b="0" dirty="0"/>
              <a:t> El </a:t>
            </a:r>
            <a:r>
              <a:rPr lang="es-CO" sz="800" b="0" dirty="0" err="1"/>
              <a:t>Senoun</a:t>
            </a:r>
            <a:r>
              <a:rPr lang="es-CO" sz="800" b="0" dirty="0"/>
              <a:t> G, </a:t>
            </a:r>
            <a:r>
              <a:rPr lang="es-CO" sz="800" b="0" dirty="0" err="1"/>
              <a:t>Shakur</a:t>
            </a:r>
            <a:r>
              <a:rPr lang="es-CO" sz="800" b="0" dirty="0"/>
              <a:t> H, </a:t>
            </a:r>
            <a:r>
              <a:rPr lang="es-CO" sz="800" b="0" dirty="0" err="1"/>
              <a:t>Alfirevic</a:t>
            </a:r>
            <a:r>
              <a:rPr lang="es-CO" sz="800" b="0" dirty="0"/>
              <a:t> Z </a:t>
            </a:r>
            <a:r>
              <a:rPr lang="es-CO" sz="800" b="0" dirty="0" err="1"/>
              <a:t>Treatment</a:t>
            </a:r>
            <a:r>
              <a:rPr lang="es-CO" sz="800" b="0" dirty="0"/>
              <a:t> </a:t>
            </a:r>
            <a:r>
              <a:rPr lang="es-CO" sz="800" b="0" dirty="0" err="1"/>
              <a:t>for</a:t>
            </a:r>
            <a:r>
              <a:rPr lang="es-CO" sz="800" b="0" dirty="0"/>
              <a:t> </a:t>
            </a:r>
            <a:r>
              <a:rPr lang="es-CO" sz="800" b="0" dirty="0" err="1"/>
              <a:t>primary</a:t>
            </a:r>
            <a:r>
              <a:rPr lang="es-CO" sz="800" b="0" dirty="0"/>
              <a:t> </a:t>
            </a:r>
            <a:r>
              <a:rPr lang="es-CO" sz="800" b="0" dirty="0" err="1"/>
              <a:t>postpartum</a:t>
            </a:r>
            <a:r>
              <a:rPr lang="es-CO" sz="800" b="0" dirty="0"/>
              <a:t> </a:t>
            </a:r>
            <a:r>
              <a:rPr lang="es-CO" sz="800" b="0" dirty="0" err="1"/>
              <a:t>haemorrhage</a:t>
            </a:r>
            <a:r>
              <a:rPr lang="es-CO" sz="800" b="0" dirty="0"/>
              <a:t>. </a:t>
            </a:r>
          </a:p>
          <a:p>
            <a:pPr algn="ctr"/>
            <a:r>
              <a:rPr lang="es-CO" sz="800" b="0" dirty="0"/>
              <a:t>Cochrane </a:t>
            </a:r>
            <a:r>
              <a:rPr lang="es-CO" sz="800" b="0" dirty="0" err="1"/>
              <a:t>Database</a:t>
            </a:r>
            <a:r>
              <a:rPr lang="es-CO" sz="800" b="0" dirty="0"/>
              <a:t> </a:t>
            </a:r>
            <a:r>
              <a:rPr lang="es-CO" sz="800" b="0" dirty="0" err="1"/>
              <a:t>Syst</a:t>
            </a:r>
            <a:r>
              <a:rPr lang="es-CO" sz="800" b="0" dirty="0"/>
              <a:t> Rev. 2014 Feb 13;2:CD003249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O" sz="3600" b="1" dirty="0">
                <a:solidFill>
                  <a:srgbClr val="376092"/>
                </a:solidFill>
              </a:rPr>
              <a:t>OXYTOCICS: PROSTAGLANDINS</a:t>
            </a:r>
            <a:endParaRPr lang="es-ES" sz="3600" dirty="0"/>
          </a:p>
        </p:txBody>
      </p:sp>
      <p:pic>
        <p:nvPicPr>
          <p:cNvPr id="8" name="Imagen 1" descr="logos para firma outl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878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5538-A973-4702-BCAA-BDD14236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34B29-87D2-4869-AFC2-C7A483835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Misoprostol	heeft geen	bewezen	toegevoegde	waarde	als	 het	gegeven	wordt	naast 	het	bovenstaande	oxytocine	beleid.</a:t>
            </a:r>
          </a:p>
          <a:p>
            <a:r>
              <a:rPr lang="nl-NL" dirty="0"/>
              <a:t>	Misoprostol	kan	als	 alternatief gegeven	worden	indien	oxytocine	niet	beschikbaar	is	en	de placenta	reeds 	geboren 	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33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3200" b="1" dirty="0">
                <a:solidFill>
                  <a:schemeClr val="accent1">
                    <a:lumMod val="75000"/>
                  </a:schemeClr>
                </a:solidFill>
              </a:rPr>
              <a:t>TREATMENT REGIMENS: MISOPROSTOL</a:t>
            </a:r>
          </a:p>
        </p:txBody>
      </p:sp>
      <p:graphicFrame>
        <p:nvGraphicFramePr>
          <p:cNvPr id="5" name="Marcador de conteni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342037"/>
              </p:ext>
            </p:extLst>
          </p:nvPr>
        </p:nvGraphicFramePr>
        <p:xfrm>
          <a:off x="457200" y="1600200"/>
          <a:ext cx="8229600" cy="424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8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Clinical</a:t>
                      </a:r>
                      <a:r>
                        <a:rPr lang="es-CO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Practice</a:t>
                      </a:r>
                      <a:r>
                        <a:rPr lang="es-CO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Guideline</a:t>
                      </a:r>
                      <a:endParaRPr lang="es-CO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Dosages</a:t>
                      </a:r>
                      <a:endParaRPr lang="es-CO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SOGC.</a:t>
                      </a:r>
                      <a:r>
                        <a:rPr lang="en-US" sz="1600" dirty="0"/>
                        <a:t> Prevention and Treatment of Postpartum Hemorrhage. </a:t>
                      </a:r>
                      <a:r>
                        <a:rPr lang="es-CO" sz="1600" dirty="0"/>
                        <a:t>J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Gynaecol</a:t>
                      </a:r>
                      <a:r>
                        <a:rPr lang="es-CO" sz="1600" dirty="0"/>
                        <a:t> Can 2009;31(10):980–993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400-800 </a:t>
                      </a:r>
                      <a:r>
                        <a:rPr lang="es-CO" sz="1600" dirty="0" err="1"/>
                        <a:t>ug</a:t>
                      </a:r>
                      <a:r>
                        <a:rPr lang="es-CO" sz="1600" baseline="0" dirty="0"/>
                        <a:t> SL-VO</a:t>
                      </a:r>
                    </a:p>
                    <a:p>
                      <a:r>
                        <a:rPr lang="es-CO" sz="1600" baseline="0" dirty="0"/>
                        <a:t>800-1000 </a:t>
                      </a:r>
                      <a:r>
                        <a:rPr lang="es-CO" sz="1600" baseline="0" dirty="0" err="1"/>
                        <a:t>ug</a:t>
                      </a:r>
                      <a:r>
                        <a:rPr lang="es-CO" sz="1600" baseline="0" dirty="0"/>
                        <a:t> VR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RCOG Green-top Guideline No. 52. Nov. 2009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600</a:t>
                      </a:r>
                      <a:r>
                        <a:rPr lang="es-CO" sz="1600" baseline="0" dirty="0"/>
                        <a:t> </a:t>
                      </a:r>
                      <a:r>
                        <a:rPr lang="es-CO" sz="1600" baseline="0" dirty="0" err="1"/>
                        <a:t>ug</a:t>
                      </a:r>
                      <a:r>
                        <a:rPr lang="es-CO" sz="1600" baseline="0" dirty="0"/>
                        <a:t> VO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/>
                        <a:t>1000 </a:t>
                      </a:r>
                      <a:r>
                        <a:rPr lang="es-CO" sz="1600" baseline="0" dirty="0" err="1"/>
                        <a:t>ug</a:t>
                      </a:r>
                      <a:r>
                        <a:rPr lang="es-CO" sz="1600" baseline="0" dirty="0"/>
                        <a:t> VR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r>
                        <a:rPr lang="es-CO" sz="1600" dirty="0" err="1"/>
                        <a:t>Prevention</a:t>
                      </a:r>
                      <a:r>
                        <a:rPr lang="es-CO" sz="1600" dirty="0"/>
                        <a:t> and </a:t>
                      </a:r>
                      <a:r>
                        <a:rPr lang="es-CO" sz="1600" dirty="0" err="1"/>
                        <a:t>treatment</a:t>
                      </a:r>
                      <a:r>
                        <a:rPr lang="es-CO" sz="1600" dirty="0"/>
                        <a:t> of </a:t>
                      </a:r>
                      <a:r>
                        <a:rPr lang="es-CO" sz="1600" dirty="0" err="1"/>
                        <a:t>postpartum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hemorrhage</a:t>
                      </a:r>
                      <a:r>
                        <a:rPr lang="es-CO" sz="1600" dirty="0"/>
                        <a:t> in </a:t>
                      </a:r>
                      <a:r>
                        <a:rPr lang="es-CO" sz="1600" dirty="0" err="1"/>
                        <a:t>low-resource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settings</a:t>
                      </a:r>
                      <a:r>
                        <a:rPr lang="es-CO" sz="1600" dirty="0"/>
                        <a:t>. FIGO. </a:t>
                      </a:r>
                      <a:r>
                        <a:rPr lang="es-CO" sz="1600" dirty="0" err="1"/>
                        <a:t>Int</a:t>
                      </a:r>
                      <a:r>
                        <a:rPr lang="es-CO" sz="1600" dirty="0"/>
                        <a:t> J </a:t>
                      </a:r>
                      <a:r>
                        <a:rPr lang="es-CO" sz="1600" dirty="0" err="1"/>
                        <a:t>Gynaecol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. 2012 May;117(2):108-18.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800 </a:t>
                      </a:r>
                      <a:r>
                        <a:rPr lang="es-CO" sz="1600" dirty="0" err="1"/>
                        <a:t>ug</a:t>
                      </a:r>
                      <a:r>
                        <a:rPr lang="es-CO" sz="1600" dirty="0"/>
                        <a:t> SL</a:t>
                      </a:r>
                    </a:p>
                    <a:p>
                      <a:r>
                        <a:rPr lang="en-US" sz="1600" dirty="0"/>
                        <a:t>Only of oxytocin is NA or fails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World Health Organization. WHO guidelines for the prevention and treatment of postpartum </a:t>
                      </a:r>
                      <a:r>
                        <a:rPr lang="en-US" sz="1600" dirty="0" err="1"/>
                        <a:t>haemorrhage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Geneve</a:t>
                      </a:r>
                      <a:r>
                        <a:rPr lang="en-US" sz="1600" dirty="0"/>
                        <a:t>: WHO Press; 2012 </a:t>
                      </a:r>
                      <a:endParaRPr lang="es-CO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800 </a:t>
                      </a:r>
                      <a:r>
                        <a:rPr lang="es-CO" sz="1600" dirty="0" err="1"/>
                        <a:t>ug</a:t>
                      </a:r>
                      <a:r>
                        <a:rPr lang="es-CO" sz="1600" dirty="0"/>
                        <a:t> SL</a:t>
                      </a:r>
                    </a:p>
                    <a:p>
                      <a:r>
                        <a:rPr lang="en-US" sz="1600" dirty="0"/>
                        <a:t>Only of oxytocin is NA or fails</a:t>
                      </a:r>
                      <a:r>
                        <a:rPr lang="es-CO" sz="1600" baseline="0" dirty="0"/>
                        <a:t>.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err="1"/>
                        <a:t>Minsalud</a:t>
                      </a:r>
                      <a:r>
                        <a:rPr lang="es-CO" sz="1600" baseline="0" dirty="0"/>
                        <a:t> </a:t>
                      </a:r>
                      <a:r>
                        <a:rPr lang="es-CO" sz="1600" dirty="0"/>
                        <a:t>Colombia. Guía de práctica clínica para la prevención y el manejo de la hemorragia posparto y complicaciones del choque hemorrágico. </a:t>
                      </a:r>
                      <a:r>
                        <a:rPr lang="es-CO" sz="1600" dirty="0" err="1"/>
                        <a:t>Rev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Colomb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Ginecol</a:t>
                      </a:r>
                      <a:r>
                        <a:rPr lang="es-CO" sz="1600" dirty="0"/>
                        <a:t>. 2013  </a:t>
                      </a:r>
                      <a:r>
                        <a:rPr lang="es-CO" sz="1600" dirty="0" err="1"/>
                        <a:t>Dec</a:t>
                      </a:r>
                      <a:r>
                        <a:rPr lang="es-CO" sz="1600" dirty="0"/>
                        <a:t>;  64(4): 425-452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800 </a:t>
                      </a:r>
                      <a:r>
                        <a:rPr lang="es-CO" sz="1600" dirty="0" err="1"/>
                        <a:t>ug</a:t>
                      </a:r>
                      <a:r>
                        <a:rPr lang="es-CO" sz="1600" dirty="0"/>
                        <a:t> SL</a:t>
                      </a:r>
                    </a:p>
                    <a:p>
                      <a:r>
                        <a:rPr lang="en-US" sz="1600" dirty="0"/>
                        <a:t>Only of oxytocin is NA or fails</a:t>
                      </a:r>
                      <a:r>
                        <a:rPr lang="es-CO" sz="1600" baseline="0" dirty="0"/>
                        <a:t>. 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457200" y="5846958"/>
            <a:ext cx="8147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0" dirty="0"/>
              <a:t>Uso simultáneo: SDS. Guías atención materna. ISBN 958-8069-73-4.2009</a:t>
            </a:r>
            <a:r>
              <a:rPr lang="es-CO" sz="1200" dirty="0"/>
              <a:t>.</a:t>
            </a:r>
          </a:p>
        </p:txBody>
      </p:sp>
      <p:pic>
        <p:nvPicPr>
          <p:cNvPr id="8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784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O" sz="4000" b="1" dirty="0">
                <a:solidFill>
                  <a:srgbClr val="376092"/>
                </a:solidFill>
              </a:rPr>
              <a:t>TRANEXAMIC ACID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2494"/>
            <a:ext cx="8229600" cy="3997384"/>
          </a:xfrm>
          <a:ln>
            <a:solidFill>
              <a:srgbClr val="37609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+mj-lt"/>
                <a:cs typeface="Tahoma" pitchFamily="34" charset="0"/>
              </a:rPr>
              <a:t>	</a:t>
            </a:r>
            <a:r>
              <a:rPr lang="en-US" sz="1600" b="1" dirty="0">
                <a:latin typeface="+mj-lt"/>
                <a:cs typeface="Tahoma" pitchFamily="34" charset="0"/>
              </a:rPr>
              <a:t>Anti-fibrinolytic agent:</a:t>
            </a:r>
          </a:p>
          <a:p>
            <a:pPr lvl="1"/>
            <a:r>
              <a:rPr lang="en-US" sz="1600" dirty="0">
                <a:latin typeface="+mj-lt"/>
                <a:cs typeface="Tahoma" pitchFamily="34" charset="0"/>
              </a:rPr>
              <a:t>Effective in abnormal uterine bleeding</a:t>
            </a:r>
          </a:p>
          <a:p>
            <a:pPr lvl="1"/>
            <a:r>
              <a:rPr lang="en-US" sz="1600" dirty="0">
                <a:latin typeface="+mj-lt"/>
                <a:cs typeface="Tahoma" pitchFamily="34" charset="0"/>
              </a:rPr>
              <a:t>Extrapolation from trauma studies</a:t>
            </a:r>
          </a:p>
          <a:p>
            <a:pPr lvl="1"/>
            <a:r>
              <a:rPr lang="en-US" sz="1600" dirty="0">
                <a:latin typeface="+mj-lt"/>
                <a:cs typeface="Tahoma" pitchFamily="34" charset="0"/>
              </a:rPr>
              <a:t>WOMAN TRIAL</a:t>
            </a:r>
          </a:p>
          <a:p>
            <a:pPr lvl="1"/>
            <a:endParaRPr lang="en-US" sz="1600" dirty="0">
              <a:latin typeface="+mj-lt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600" dirty="0"/>
              <a:t>Tranexamic acid is a synthetic </a:t>
            </a:r>
            <a:r>
              <a:rPr lang="en-US" sz="1600" dirty="0">
                <a:hlinkClick r:id="rId2" tooltip="Functional analog (chemistry)"/>
              </a:rPr>
              <a:t>analog</a:t>
            </a:r>
            <a:r>
              <a:rPr lang="en-US" sz="1600" dirty="0"/>
              <a:t> of the </a:t>
            </a:r>
            <a:r>
              <a:rPr lang="en-US" sz="1600" dirty="0">
                <a:hlinkClick r:id="rId3" tooltip="Amino acid"/>
              </a:rPr>
              <a:t>amino acid</a:t>
            </a:r>
            <a:r>
              <a:rPr lang="en-US" sz="1600" dirty="0"/>
              <a:t> </a:t>
            </a:r>
            <a:r>
              <a:rPr lang="en-US" sz="1600" dirty="0">
                <a:hlinkClick r:id="rId4" tooltip="Lysine"/>
              </a:rPr>
              <a:t>lysine</a:t>
            </a:r>
            <a:r>
              <a:rPr lang="en-US" sz="1600" dirty="0"/>
              <a:t>. It serves as an </a:t>
            </a:r>
            <a:r>
              <a:rPr lang="en-US" sz="1600" dirty="0">
                <a:hlinkClick r:id="rId5" tooltip="Antifibrinolytic"/>
              </a:rPr>
              <a:t>antifibrinolytic</a:t>
            </a:r>
            <a:r>
              <a:rPr lang="en-US" sz="1600" dirty="0"/>
              <a:t> by reversibly binding four to five lysine receptor sites on plasminogen. This prevents plasmin (</a:t>
            </a:r>
            <a:r>
              <a:rPr lang="en-US" sz="1600" dirty="0">
                <a:hlinkClick r:id="rId6" tooltip="Antiplasmin"/>
              </a:rPr>
              <a:t>antiplasmin</a:t>
            </a:r>
            <a:r>
              <a:rPr lang="en-US" sz="1600" dirty="0"/>
              <a:t>) from binding to and degrading </a:t>
            </a:r>
            <a:r>
              <a:rPr lang="en-US" sz="1600" dirty="0">
                <a:hlinkClick r:id="rId7" tooltip="Fibrin"/>
              </a:rPr>
              <a:t>fibrin</a:t>
            </a:r>
            <a:r>
              <a:rPr lang="en-US" sz="1600" dirty="0"/>
              <a:t> and preserves the framework of fibrin's matrix structure.</a:t>
            </a:r>
          </a:p>
          <a:p>
            <a:pPr marL="457200" lvl="1" indent="0">
              <a:buNone/>
            </a:pPr>
            <a:r>
              <a:rPr lang="nl-NL" sz="1600" dirty="0">
                <a:latin typeface="+mj-lt"/>
                <a:cs typeface="Tahoma" pitchFamily="34" charset="0"/>
              </a:rPr>
              <a:t>	</a:t>
            </a:r>
          </a:p>
          <a:p>
            <a:pPr marL="457200" lvl="1" indent="0">
              <a:buNone/>
            </a:pPr>
            <a:r>
              <a:rPr lang="en-US" sz="1600" b="1" dirty="0">
                <a:latin typeface="+mj-lt"/>
              </a:rPr>
              <a:t>Adverse effects: </a:t>
            </a:r>
          </a:p>
          <a:p>
            <a:pPr lvl="1"/>
            <a:r>
              <a:rPr lang="en-US" sz="1600" dirty="0">
                <a:latin typeface="+mj-lt"/>
              </a:rPr>
              <a:t>Nausea, vomiting, diarrhea, blurry vision</a:t>
            </a:r>
          </a:p>
          <a:p>
            <a:pPr lvl="1"/>
            <a:r>
              <a:rPr lang="en-US" sz="1600" dirty="0">
                <a:latin typeface="+mj-lt"/>
              </a:rPr>
              <a:t>Hypotension, renal and retinal thrombosis</a:t>
            </a:r>
            <a:endParaRPr lang="es-CO" sz="1600" dirty="0">
              <a:latin typeface="+mj-lt"/>
            </a:endParaRPr>
          </a:p>
          <a:p>
            <a:pPr lvl="1"/>
            <a:endParaRPr lang="en-US" sz="2400" dirty="0">
              <a:latin typeface="+mj-lt"/>
              <a:cs typeface="Tahom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5159877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0" dirty="0" err="1"/>
              <a:t>Gai</a:t>
            </a:r>
            <a:r>
              <a:rPr lang="en-US" sz="800" b="0" dirty="0"/>
              <a:t> MY et al. Clinical observation of blood loss reduced by </a:t>
            </a:r>
            <a:r>
              <a:rPr lang="en-US" sz="800" b="0" dirty="0" err="1"/>
              <a:t>tranexamic</a:t>
            </a:r>
            <a:r>
              <a:rPr lang="en-US" sz="800" b="0" dirty="0"/>
              <a:t> acid during and after caesarian section: a multi-center, randomized trial. European Journal of Obstetrics, Gynecology, and Reproductive Biology, 2004, 112(2):154–157.39. </a:t>
            </a:r>
          </a:p>
          <a:p>
            <a:pPr algn="ctr"/>
            <a:r>
              <a:rPr lang="en-US" sz="800" b="0" dirty="0"/>
              <a:t>As AK, Hagen P, Webb JB. </a:t>
            </a:r>
            <a:r>
              <a:rPr lang="en-US" sz="800" b="0" dirty="0" err="1"/>
              <a:t>Tranexamic</a:t>
            </a:r>
            <a:r>
              <a:rPr lang="en-US" sz="800" b="0" dirty="0"/>
              <a:t> acid </a:t>
            </a:r>
            <a:r>
              <a:rPr lang="en-US" sz="800" b="0" dirty="0" err="1"/>
              <a:t>inAs</a:t>
            </a:r>
            <a:r>
              <a:rPr lang="en-US" sz="800" b="0" dirty="0"/>
              <a:t> AK, Hagen P, Webb JB. </a:t>
            </a:r>
            <a:r>
              <a:rPr lang="en-US" sz="800" b="0" dirty="0" err="1"/>
              <a:t>Tranexamic</a:t>
            </a:r>
            <a:r>
              <a:rPr lang="en-US" sz="800" b="0" dirty="0"/>
              <a:t> acid in the management of postpartum </a:t>
            </a:r>
            <a:r>
              <a:rPr lang="en-US" sz="800" b="0" dirty="0" err="1"/>
              <a:t>haemorrhage</a:t>
            </a:r>
            <a:r>
              <a:rPr lang="en-US" sz="800" b="0" dirty="0"/>
              <a:t>. British Journal of Obstetrics and </a:t>
            </a:r>
            <a:r>
              <a:rPr lang="es-CO" sz="800" b="0" dirty="0" err="1"/>
              <a:t>Gynaecology</a:t>
            </a:r>
            <a:r>
              <a:rPr lang="es-CO" sz="800" b="0" dirty="0"/>
              <a:t>, 1996, 103(12):1250–1251.</a:t>
            </a:r>
          </a:p>
          <a:p>
            <a:pPr algn="ctr"/>
            <a:r>
              <a:rPr lang="es-CO" sz="800" b="0" dirty="0"/>
              <a:t>Mousa HA, Blum J, Abou El Senoun G, Shakur H, Alfirevic Z Treatment for primary postpartum haemorrhage. Cochrane Database Syst Rev. 2014 Feb 13;2:CD003249 </a:t>
            </a:r>
          </a:p>
        </p:txBody>
      </p:sp>
      <p:pic>
        <p:nvPicPr>
          <p:cNvPr id="8" name="Imagen 1" descr="logos para firma outloo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845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1" y="1514714"/>
            <a:ext cx="8895238" cy="3828571"/>
          </a:xfrm>
          <a:prstGeom prst="rect">
            <a:avLst/>
          </a:prstGeom>
        </p:spPr>
      </p:pic>
      <p:pic>
        <p:nvPicPr>
          <p:cNvPr id="5" name="Imagen 1" descr="logos para firma outl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66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037" y="2661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MEDICAL </a:t>
            </a:r>
            <a:r>
              <a:rPr kumimoji="0" lang="es-ES_tradnl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TREATMENT</a:t>
            </a:r>
            <a:r>
              <a:rPr kumimoji="0" lang="es-ES_tradnl" sz="40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74557" y="1431722"/>
            <a:ext cx="6715172" cy="4973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	</a:t>
            </a:r>
            <a:r>
              <a:rPr lang="es-ES_tradnl" sz="2400" dirty="0"/>
              <a:t>H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elp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	</a:t>
            </a:r>
            <a:r>
              <a:rPr lang="es-ES_tradnl" sz="2400" dirty="0"/>
              <a:t>A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ssess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lang="es-ES_tradnl" sz="2400" dirty="0"/>
              <a:t>R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esuscitate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	</a:t>
            </a:r>
            <a:r>
              <a:rPr lang="es-ES_tradnl" sz="2400" noProof="0" dirty="0" err="1"/>
              <a:t>E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tiology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( 4“T” ).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</a:t>
            </a:r>
            <a:r>
              <a:rPr lang="es-ES_tradnl" sz="2400" noProof="0" dirty="0" err="1"/>
              <a:t>M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assage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uterus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es-ES_tradnl" sz="2400" b="0" dirty="0">
              <a:latin typeface="+mn-lt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es-ES_tradnl" sz="2400" dirty="0"/>
              <a:t>O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xytocin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infusion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s-ES_tradnl" sz="2400" b="0" dirty="0">
                <a:latin typeface="+mn-lt"/>
                <a:cs typeface="+mn-cs"/>
              </a:rPr>
              <a:t>E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rgometrine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PG</a:t>
            </a:r>
            <a:r>
              <a:rPr lang="es-ES_tradnl" sz="2400" b="0" dirty="0">
                <a:latin typeface="+mn-lt"/>
                <a:cs typeface="+mn-cs"/>
              </a:rPr>
              <a:t>).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	</a:t>
            </a:r>
            <a:r>
              <a:rPr lang="es-ES_tradnl" sz="2400" dirty="0"/>
              <a:t>S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hift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operating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room</a:t>
            </a:r>
            <a:r>
              <a:rPr lang="es-ES_tradnl" sz="2400" b="0" dirty="0">
                <a:latin typeface="+mn-lt"/>
                <a:cs typeface="+mn-cs"/>
              </a:rPr>
              <a:t>.</a:t>
            </a:r>
            <a:endParaRPr kumimoji="0" lang="es-ES_trad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s-ES_tradnl" sz="2400" dirty="0"/>
              <a:t>T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amponade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ballon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uterine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packing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  <a:r>
              <a:rPr lang="es-ES_tradnl" sz="2400" dirty="0"/>
              <a:t>A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pply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compression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sutures.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s-ES_tradnl" sz="2400" noProof="0" dirty="0" err="1"/>
              <a:t>S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ystematic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pelvic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devascularization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  <a:r>
              <a:rPr lang="es-ES_tradnl" sz="2400" dirty="0"/>
              <a:t>I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ntervention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radiologist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UAE.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_tradnl" sz="24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  <a:r>
              <a:rPr lang="es-ES_tradnl" sz="2400" dirty="0"/>
              <a:t>S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ubtotal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 abdominal </a:t>
            </a:r>
            <a:r>
              <a:rPr kumimoji="0" lang="es-ES_trad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hysterectomy</a:t>
            </a: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0034" y="5585063"/>
            <a:ext cx="8215370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200" b="0" dirty="0" err="1"/>
              <a:t>Lalonde</a:t>
            </a:r>
            <a:r>
              <a:rPr lang="es-ES_tradnl" sz="1200" b="0" dirty="0"/>
              <a:t> A, </a:t>
            </a:r>
            <a:r>
              <a:rPr lang="es-ES_tradnl" sz="1200" b="0" dirty="0" err="1"/>
              <a:t>Daviss</a:t>
            </a:r>
            <a:r>
              <a:rPr lang="es-ES_tradnl" sz="1200" b="0" dirty="0"/>
              <a:t> B.A, </a:t>
            </a:r>
            <a:r>
              <a:rPr lang="es-ES_tradnl" sz="1200" b="0" dirty="0" err="1"/>
              <a:t>Herschderfer</a:t>
            </a:r>
            <a:r>
              <a:rPr lang="es-ES_tradnl" sz="1200" b="0" dirty="0"/>
              <a:t> K, Acosta A, </a:t>
            </a:r>
            <a:r>
              <a:rPr lang="es-ES_tradnl" sz="1200" b="0" dirty="0" err="1"/>
              <a:t>Postpartum</a:t>
            </a:r>
            <a:r>
              <a:rPr lang="es-ES_tradnl" sz="1200" b="0" dirty="0"/>
              <a:t> </a:t>
            </a:r>
            <a:r>
              <a:rPr lang="es-ES_tradnl" sz="1200" b="0" dirty="0" err="1"/>
              <a:t>haemorrhage</a:t>
            </a:r>
            <a:r>
              <a:rPr lang="es-ES_tradnl" sz="1200" b="0" dirty="0"/>
              <a:t> </a:t>
            </a:r>
            <a:r>
              <a:rPr lang="es-ES_tradnl" sz="1200" b="0" dirty="0" err="1"/>
              <a:t>today</a:t>
            </a:r>
            <a:r>
              <a:rPr lang="es-ES_tradnl" sz="1200" b="0" dirty="0"/>
              <a:t>: ICM/FIGO </a:t>
            </a:r>
            <a:r>
              <a:rPr lang="es-ES_tradnl" sz="1200" b="0" dirty="0" err="1"/>
              <a:t>initiative</a:t>
            </a:r>
            <a:r>
              <a:rPr lang="es-ES_tradnl" sz="1200" b="0" dirty="0"/>
              <a:t> 2004 -2006. Inter J </a:t>
            </a:r>
            <a:r>
              <a:rPr lang="es-ES_tradnl" sz="1200" b="0" dirty="0" err="1"/>
              <a:t>Gynecol</a:t>
            </a:r>
            <a:r>
              <a:rPr lang="es-ES_tradnl" sz="1200" b="0" dirty="0"/>
              <a:t> &amp; </a:t>
            </a:r>
            <a:r>
              <a:rPr lang="es-ES_tradnl" sz="1200" b="0" dirty="0" err="1"/>
              <a:t>Obst</a:t>
            </a:r>
            <a:r>
              <a:rPr lang="es-ES_tradnl" sz="1200" b="0" dirty="0"/>
              <a:t>. </a:t>
            </a:r>
            <a:r>
              <a:rPr lang="es-ES_tradnl" sz="1200" b="0" dirty="0" err="1"/>
              <a:t>Vol</a:t>
            </a:r>
            <a:r>
              <a:rPr lang="es-ES_tradnl" sz="1200" b="0" dirty="0"/>
              <a:t> 94 </a:t>
            </a:r>
            <a:r>
              <a:rPr lang="es-ES_tradnl" sz="1200" b="0" dirty="0" err="1"/>
              <a:t>Issue</a:t>
            </a:r>
            <a:r>
              <a:rPr lang="es-ES_tradnl" sz="1200" b="0" dirty="0"/>
              <a:t> 3. 2006</a:t>
            </a:r>
          </a:p>
        </p:txBody>
      </p:sp>
      <p:sp>
        <p:nvSpPr>
          <p:cNvPr id="2" name="Rectángulo 1"/>
          <p:cNvSpPr/>
          <p:nvPr/>
        </p:nvSpPr>
        <p:spPr bwMode="auto">
          <a:xfrm>
            <a:off x="1078329" y="2559785"/>
            <a:ext cx="6911400" cy="705452"/>
          </a:xfrm>
          <a:prstGeom prst="rect">
            <a:avLst/>
          </a:prstGeom>
          <a:noFill/>
          <a:ln w="317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" name="Imagen 1" descr="logos para firma outl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111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80"/>
            <a:ext cx="1115121" cy="41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8028878" y="6164097"/>
            <a:ext cx="959004" cy="58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867" y="252076"/>
            <a:ext cx="6666667" cy="6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52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43FD6-BCEA-42E6-8C59-C2347D9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Tranexamic acid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A487-CE10-42A0-B5FB-5AD346DFF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Toedienen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fluxus</a:t>
            </a:r>
            <a:r>
              <a:rPr lang="en-US" dirty="0"/>
              <a:t> postpartum of ongoing </a:t>
            </a:r>
            <a:r>
              <a:rPr lang="en-US" dirty="0" err="1"/>
              <a:t>bloedverlies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shock)</a:t>
            </a:r>
          </a:p>
          <a:p>
            <a:r>
              <a:rPr lang="en-US" dirty="0"/>
              <a:t> Moet </a:t>
            </a:r>
            <a:r>
              <a:rPr lang="en-US" dirty="0" err="1"/>
              <a:t>onderdeel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van de standard </a:t>
            </a:r>
            <a:r>
              <a:rPr lang="en-US" dirty="0" err="1"/>
              <a:t>behandeling</a:t>
            </a:r>
            <a:r>
              <a:rPr lang="en-US" dirty="0"/>
              <a:t> van PPH</a:t>
            </a:r>
          </a:p>
          <a:p>
            <a:r>
              <a:rPr lang="en-US" dirty="0" err="1"/>
              <a:t>Binnen</a:t>
            </a:r>
            <a:r>
              <a:rPr lang="en-US" dirty="0"/>
              <a:t> 3 </a:t>
            </a:r>
            <a:r>
              <a:rPr lang="en-US" dirty="0" err="1"/>
              <a:t>uren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geboorte</a:t>
            </a:r>
            <a:r>
              <a:rPr lang="en-US" dirty="0"/>
              <a:t> </a:t>
            </a:r>
            <a:r>
              <a:rPr lang="en-US" dirty="0" err="1"/>
              <a:t>toedienen</a:t>
            </a:r>
            <a:endParaRPr lang="en-US" dirty="0"/>
          </a:p>
          <a:p>
            <a:r>
              <a:rPr lang="en-US" dirty="0" err="1"/>
              <a:t>Dosis</a:t>
            </a:r>
            <a:r>
              <a:rPr lang="en-US" dirty="0"/>
              <a:t> : 1 gr </a:t>
            </a:r>
            <a:r>
              <a:rPr lang="en-US" dirty="0" err="1"/>
              <a:t>i.v</a:t>
            </a:r>
            <a:r>
              <a:rPr lang="en-US" dirty="0"/>
              <a:t> ( 100 mg/ml in 10 min), </a:t>
            </a:r>
            <a:r>
              <a:rPr lang="en-US" dirty="0" err="1"/>
              <a:t>indien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30 min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bloedverlies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1 gr </a:t>
            </a:r>
            <a:r>
              <a:rPr lang="en-US" dirty="0" err="1"/>
              <a:t>i.v.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7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722862"/>
              </p:ext>
            </p:extLst>
          </p:nvPr>
        </p:nvGraphicFramePr>
        <p:xfrm>
          <a:off x="398165" y="2027185"/>
          <a:ext cx="8128000" cy="428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62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b="1" dirty="0">
                <a:solidFill>
                  <a:schemeClr val="accent1">
                    <a:lumMod val="75000"/>
                  </a:schemeClr>
                </a:solidFill>
                <a:effectLst/>
              </a:rPr>
              <a:t>THE GOLDEN HOUR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410632" name="Rectangle 8"/>
          <p:cNvSpPr>
            <a:spLocks noChangeArrowheads="1"/>
          </p:cNvSpPr>
          <p:nvPr/>
        </p:nvSpPr>
        <p:spPr bwMode="auto">
          <a:xfrm>
            <a:off x="398165" y="5868194"/>
            <a:ext cx="8167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es-CO" sz="1050" b="0" dirty="0" err="1"/>
              <a:t>Lalonde</a:t>
            </a:r>
            <a:r>
              <a:rPr lang="es-CO" sz="1050" b="0" dirty="0"/>
              <a:t> A, </a:t>
            </a:r>
            <a:r>
              <a:rPr lang="es-CO" sz="1050" b="0" dirty="0" err="1"/>
              <a:t>Daviss</a:t>
            </a:r>
            <a:r>
              <a:rPr lang="es-CO" sz="1050" b="0" dirty="0"/>
              <a:t> BA, Acosta A, </a:t>
            </a:r>
            <a:r>
              <a:rPr lang="es-CO" sz="1050" b="0" dirty="0" err="1"/>
              <a:t>Herschderfer</a:t>
            </a:r>
            <a:r>
              <a:rPr lang="es-CO" sz="1050" b="0" dirty="0"/>
              <a:t> K. </a:t>
            </a:r>
            <a:r>
              <a:rPr lang="en-US" sz="1050" b="0" dirty="0"/>
              <a:t>Postpartum hemorrhage today: ICM/FIGO initiative 2004-2006</a:t>
            </a:r>
          </a:p>
          <a:p>
            <a:pPr marL="342900" indent="-342900" algn="ctr"/>
            <a:r>
              <a:rPr lang="en-US" sz="1050" b="0" dirty="0"/>
              <a:t>. </a:t>
            </a:r>
            <a:r>
              <a:rPr lang="es-CO" sz="1050" b="0" dirty="0" err="1"/>
              <a:t>Int</a:t>
            </a:r>
            <a:r>
              <a:rPr lang="es-CO" sz="1050" b="0" dirty="0"/>
              <a:t> J </a:t>
            </a:r>
            <a:r>
              <a:rPr lang="es-CO" sz="1050" b="0" dirty="0" err="1"/>
              <a:t>Gynaecol</a:t>
            </a:r>
            <a:r>
              <a:rPr lang="es-CO" sz="1050" b="0" dirty="0"/>
              <a:t> </a:t>
            </a:r>
            <a:r>
              <a:rPr lang="es-CO" sz="1050" b="0" dirty="0" err="1"/>
              <a:t>Obstet</a:t>
            </a:r>
            <a:r>
              <a:rPr lang="es-CO" sz="1050" b="0" dirty="0"/>
              <a:t>. 2006 Sep;94(3):243-53. </a:t>
            </a:r>
            <a:r>
              <a:rPr lang="es-CO" sz="1050" b="0" dirty="0" err="1"/>
              <a:t>Epub</a:t>
            </a:r>
            <a:r>
              <a:rPr lang="es-CO" sz="1050" b="0" dirty="0"/>
              <a:t> 2006 Jul </a:t>
            </a:r>
            <a:r>
              <a:rPr lang="es-CO" sz="1050" b="0" i="1" dirty="0"/>
              <a:t>12.</a:t>
            </a:r>
            <a:endParaRPr lang="es-ES" sz="300" b="0" dirty="0">
              <a:latin typeface="Arial Narrow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7919" y="1373079"/>
            <a:ext cx="8850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err="1"/>
              <a:t>Survival</a:t>
            </a:r>
            <a:r>
              <a:rPr lang="es-CO" sz="2000" dirty="0"/>
              <a:t> </a:t>
            </a:r>
            <a:r>
              <a:rPr lang="es-CO" sz="2000" dirty="0" err="1"/>
              <a:t>odds</a:t>
            </a:r>
            <a:r>
              <a:rPr lang="es-CO" sz="2000" dirty="0"/>
              <a:t> are </a:t>
            </a:r>
            <a:r>
              <a:rPr lang="es-CO" sz="2000" dirty="0" err="1"/>
              <a:t>related</a:t>
            </a:r>
            <a:r>
              <a:rPr lang="es-CO" sz="2000" dirty="0"/>
              <a:t> to </a:t>
            </a:r>
            <a:r>
              <a:rPr lang="es-CO" sz="2000" dirty="0" err="1"/>
              <a:t>the</a:t>
            </a:r>
            <a:r>
              <a:rPr lang="es-CO" sz="2000" dirty="0"/>
              <a:t> </a:t>
            </a:r>
            <a:r>
              <a:rPr lang="es-CO" sz="2000" dirty="0" err="1"/>
              <a:t>severity</a:t>
            </a:r>
            <a:r>
              <a:rPr lang="es-CO" sz="2000" dirty="0"/>
              <a:t> and </a:t>
            </a:r>
            <a:r>
              <a:rPr lang="es-CO" sz="2000" dirty="0" err="1"/>
              <a:t>the</a:t>
            </a:r>
            <a:r>
              <a:rPr lang="es-CO" sz="2000" dirty="0"/>
              <a:t> </a:t>
            </a:r>
            <a:r>
              <a:rPr lang="es-CO" sz="2000" dirty="0" err="1"/>
              <a:t>duration</a:t>
            </a:r>
            <a:r>
              <a:rPr lang="es-CO" sz="2000" dirty="0"/>
              <a:t> of haemorrhagic shock</a:t>
            </a:r>
          </a:p>
        </p:txBody>
      </p:sp>
      <p:sp>
        <p:nvSpPr>
          <p:cNvPr id="6" name="5 Abrir llave"/>
          <p:cNvSpPr/>
          <p:nvPr/>
        </p:nvSpPr>
        <p:spPr>
          <a:xfrm rot="16200000">
            <a:off x="2362820" y="2715241"/>
            <a:ext cx="432048" cy="1872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Abrir llave"/>
          <p:cNvSpPr/>
          <p:nvPr/>
        </p:nvSpPr>
        <p:spPr>
          <a:xfrm rot="5400000">
            <a:off x="4271032" y="2103173"/>
            <a:ext cx="432048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Abrir llave"/>
          <p:cNvSpPr/>
          <p:nvPr/>
        </p:nvSpPr>
        <p:spPr>
          <a:xfrm rot="5400000">
            <a:off x="6179244" y="2139177"/>
            <a:ext cx="432048" cy="1872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1642740" y="4062608"/>
            <a:ext cx="1847417" cy="369332"/>
          </a:xfrm>
          <a:prstGeom prst="rect">
            <a:avLst/>
          </a:prstGeom>
          <a:noFill/>
          <a:ln w="3492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s-CO" u="sng" dirty="0">
                <a:solidFill>
                  <a:srgbClr val="800000"/>
                </a:solidFill>
              </a:rPr>
              <a:t>HAEMO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019004" y="2211185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800000"/>
                </a:solidFill>
              </a:rPr>
              <a:t>STASIS</a:t>
            </a:r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2686856" y="409861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4631072" y="402660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" descr="logos para firma outl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87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4560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O" sz="3600" b="1" dirty="0">
                <a:solidFill>
                  <a:schemeClr val="accent1">
                    <a:lumMod val="75000"/>
                  </a:schemeClr>
                </a:solidFill>
              </a:rPr>
              <a:t>TREATMENT: MASSAGE AND OXYTOXICS</a:t>
            </a:r>
            <a:br>
              <a:rPr lang="es-CO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O" sz="3600" b="1" dirty="0">
                <a:solidFill>
                  <a:schemeClr val="accent1">
                    <a:lumMod val="75000"/>
                  </a:schemeClr>
                </a:solidFill>
              </a:rPr>
              <a:t>20 MINUTES</a:t>
            </a:r>
          </a:p>
        </p:txBody>
      </p:sp>
      <p:pic>
        <p:nvPicPr>
          <p:cNvPr id="4833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5761" y="1776911"/>
            <a:ext cx="4837829" cy="399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755576" y="5813880"/>
            <a:ext cx="7710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err="1">
                <a:solidFill>
                  <a:schemeClr val="accent3">
                    <a:lumMod val="95000"/>
                  </a:schemeClr>
                </a:solidFill>
                <a:hlinkClick r:id="rId3"/>
              </a:rPr>
              <a:t>Image</a:t>
            </a:r>
            <a:r>
              <a:rPr lang="es-CO" sz="1000" b="0" dirty="0">
                <a:solidFill>
                  <a:schemeClr val="accent3">
                    <a:lumMod val="95000"/>
                  </a:schemeClr>
                </a:solidFill>
                <a:hlinkClick r:id="rId3"/>
              </a:rPr>
              <a:t> </a:t>
            </a:r>
            <a:r>
              <a:rPr lang="es-CO" sz="1000" b="0" dirty="0" err="1">
                <a:solidFill>
                  <a:schemeClr val="accent3">
                    <a:lumMod val="95000"/>
                  </a:schemeClr>
                </a:solidFill>
                <a:hlinkClick r:id="rId3"/>
              </a:rPr>
              <a:t>taken</a:t>
            </a:r>
            <a:r>
              <a:rPr lang="es-CO" sz="1000" b="0" dirty="0">
                <a:solidFill>
                  <a:schemeClr val="accent3">
                    <a:lumMod val="95000"/>
                  </a:schemeClr>
                </a:solidFill>
                <a:hlinkClick r:id="rId3"/>
              </a:rPr>
              <a:t> </a:t>
            </a:r>
            <a:r>
              <a:rPr lang="es-CO" sz="1000" b="0" dirty="0" err="1">
                <a:solidFill>
                  <a:schemeClr val="accent3">
                    <a:lumMod val="95000"/>
                  </a:schemeClr>
                </a:solidFill>
                <a:hlinkClick r:id="rId3"/>
              </a:rPr>
              <a:t>from</a:t>
            </a:r>
            <a:r>
              <a:rPr lang="es-CO" sz="1000" b="0" dirty="0">
                <a:solidFill>
                  <a:schemeClr val="accent3">
                    <a:lumMod val="95000"/>
                  </a:schemeClr>
                </a:solidFill>
                <a:hlinkClick r:id="rId3"/>
              </a:rPr>
              <a:t> http://www.aafp.org/afp/2007/0315/p875.html</a:t>
            </a:r>
            <a:endParaRPr lang="es-CO" sz="1000" b="0" dirty="0">
              <a:solidFill>
                <a:schemeClr val="accent3">
                  <a:lumMod val="95000"/>
                </a:schemeClr>
              </a:solidFill>
            </a:endParaRPr>
          </a:p>
        </p:txBody>
      </p:sp>
      <p:pic>
        <p:nvPicPr>
          <p:cNvPr id="6" name="Imagen 1" descr="logos para firma outl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55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B4054-8E27-4014-9847-4F412EDF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RICHTLIJN 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57B12-05A1-4BC1-B745-3C0C9AE04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8437"/>
            <a:ext cx="8335925" cy="542969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err="1"/>
              <a:t>Stap</a:t>
            </a:r>
            <a:r>
              <a:rPr lang="en-US" sz="2800" b="1" dirty="0"/>
              <a:t>	1:	</a:t>
            </a:r>
            <a:r>
              <a:rPr lang="en-US" sz="2800" dirty="0"/>
              <a:t>	Bolus	</a:t>
            </a:r>
            <a:r>
              <a:rPr lang="en-US" sz="2800" dirty="0" err="1"/>
              <a:t>oxytocine</a:t>
            </a:r>
            <a:r>
              <a:rPr lang="en-US" sz="2800" dirty="0"/>
              <a:t>	10	IE	</a:t>
            </a:r>
            <a:r>
              <a:rPr lang="en-US" sz="2800" dirty="0" err="1"/>
              <a:t>i.m</a:t>
            </a:r>
            <a:r>
              <a:rPr lang="en-US" sz="2800" dirty="0"/>
              <a:t>.	</a:t>
            </a:r>
            <a:r>
              <a:rPr lang="en-US" sz="2800" dirty="0" err="1"/>
              <a:t>herhalen</a:t>
            </a:r>
            <a:r>
              <a:rPr lang="en-US" sz="2800" dirty="0"/>
              <a:t>	(</a:t>
            </a:r>
            <a:r>
              <a:rPr lang="en-US" sz="2800" dirty="0" err="1"/>
              <a:t>eventueel</a:t>
            </a:r>
            <a:r>
              <a:rPr lang="en-US" sz="2800" dirty="0"/>
              <a:t>	10	IE	</a:t>
            </a:r>
            <a:r>
              <a:rPr lang="en-US" sz="2800" dirty="0" err="1"/>
              <a:t>i.v.</a:t>
            </a:r>
            <a:r>
              <a:rPr lang="en-US" sz="2800" dirty="0"/>
              <a:t>	</a:t>
            </a:r>
            <a:r>
              <a:rPr lang="en-US" sz="2800" dirty="0" err="1"/>
              <a:t>langzaam</a:t>
            </a:r>
            <a:r>
              <a:rPr lang="en-US" sz="2800" dirty="0"/>
              <a:t>	in	2	</a:t>
            </a:r>
            <a:r>
              <a:rPr lang="en-US" sz="2800" dirty="0" err="1"/>
              <a:t>minuten</a:t>
            </a:r>
            <a:r>
              <a:rPr lang="en-US" sz="2800" dirty="0"/>
              <a:t>,	cave:	</a:t>
            </a:r>
            <a:r>
              <a:rPr lang="en-US" sz="2800" dirty="0" err="1"/>
              <a:t>tijdrovend</a:t>
            </a:r>
            <a:r>
              <a:rPr lang="en-US" sz="2800" dirty="0"/>
              <a:t>!)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err="1"/>
              <a:t>Stap</a:t>
            </a:r>
            <a:r>
              <a:rPr lang="en-US" sz="2800" b="1" dirty="0"/>
              <a:t>	2:</a:t>
            </a:r>
            <a:r>
              <a:rPr lang="en-US" sz="2800" dirty="0"/>
              <a:t>		</a:t>
            </a:r>
            <a:r>
              <a:rPr lang="en-US" sz="2800" dirty="0" err="1"/>
              <a:t>Oxytocine</a:t>
            </a:r>
            <a:r>
              <a:rPr lang="en-US" sz="2800" dirty="0"/>
              <a:t>	10	IE	in	</a:t>
            </a:r>
            <a:r>
              <a:rPr lang="en-US" sz="2800" dirty="0" err="1"/>
              <a:t>kolf</a:t>
            </a:r>
            <a:r>
              <a:rPr lang="en-US" sz="2800" dirty="0"/>
              <a:t>	</a:t>
            </a:r>
            <a:r>
              <a:rPr lang="en-US" sz="2800" dirty="0" err="1"/>
              <a:t>NaCl</a:t>
            </a:r>
            <a:r>
              <a:rPr lang="en-US" sz="2800" dirty="0"/>
              <a:t>	0.9%	à	4	</a:t>
            </a:r>
            <a:r>
              <a:rPr lang="en-US" sz="2800" dirty="0" err="1"/>
              <a:t>uur</a:t>
            </a:r>
            <a:r>
              <a:rPr lang="en-US" sz="2800" dirty="0"/>
              <a:t>	(2.5	IE	/	</a:t>
            </a:r>
            <a:r>
              <a:rPr lang="en-US" sz="2800" dirty="0" err="1"/>
              <a:t>uur</a:t>
            </a:r>
            <a:r>
              <a:rPr lang="en-US" sz="2800" dirty="0"/>
              <a:t>	in	500cc	=	40-45	</a:t>
            </a:r>
            <a:r>
              <a:rPr lang="en-US" sz="2800" dirty="0" err="1"/>
              <a:t>druppels</a:t>
            </a:r>
            <a:r>
              <a:rPr lang="en-US" sz="2800" dirty="0"/>
              <a:t>	/	min).			</a:t>
            </a:r>
            <a:r>
              <a:rPr lang="en-US" sz="2800" dirty="0" err="1"/>
              <a:t>Minimaal</a:t>
            </a:r>
            <a:r>
              <a:rPr lang="en-US" sz="2800" dirty="0"/>
              <a:t>	4	</a:t>
            </a:r>
            <a:r>
              <a:rPr lang="en-US" sz="2800" dirty="0" err="1"/>
              <a:t>uur</a:t>
            </a:r>
            <a:r>
              <a:rPr lang="en-US" sz="2800" dirty="0"/>
              <a:t>	</a:t>
            </a:r>
            <a:r>
              <a:rPr lang="en-US" sz="2800" dirty="0" err="1"/>
              <a:t>continueren</a:t>
            </a:r>
            <a:r>
              <a:rPr lang="en-US" sz="2800" dirty="0"/>
              <a:t>,	</a:t>
            </a:r>
            <a:r>
              <a:rPr lang="en-US" sz="2800" dirty="0" err="1"/>
              <a:t>daarna</a:t>
            </a:r>
            <a:r>
              <a:rPr lang="en-US" sz="2800" dirty="0"/>
              <a:t>	op	</a:t>
            </a:r>
            <a:r>
              <a:rPr lang="en-US" sz="2800" dirty="0" err="1"/>
              <a:t>geleide</a:t>
            </a:r>
            <a:r>
              <a:rPr lang="en-US" sz="2800" dirty="0"/>
              <a:t>	van	de	</a:t>
            </a:r>
            <a:r>
              <a:rPr lang="en-US" sz="2800" dirty="0" err="1"/>
              <a:t>kliniek</a:t>
            </a:r>
            <a:r>
              <a:rPr lang="en-US" sz="2800" dirty="0"/>
              <a:t>.	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Volgende</a:t>
            </a:r>
            <a:r>
              <a:rPr lang="en-US" sz="2800" dirty="0"/>
              <a:t>	</a:t>
            </a:r>
            <a:r>
              <a:rPr lang="en-US" sz="2800" dirty="0" err="1"/>
              <a:t>stappen</a:t>
            </a:r>
            <a:r>
              <a:rPr lang="en-US" sz="2800" dirty="0"/>
              <a:t>	</a:t>
            </a:r>
            <a:r>
              <a:rPr lang="en-US" sz="2800" dirty="0" err="1"/>
              <a:t>mits</a:t>
            </a:r>
            <a:r>
              <a:rPr lang="en-US" sz="2800" dirty="0"/>
              <a:t>	placenta	</a:t>
            </a:r>
            <a:r>
              <a:rPr lang="en-US" sz="2800" dirty="0" err="1"/>
              <a:t>geboren</a:t>
            </a:r>
            <a:r>
              <a:rPr lang="en-US" sz="2800" dirty="0"/>
              <a:t>	is: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err="1"/>
              <a:t>Stap</a:t>
            </a:r>
            <a:r>
              <a:rPr lang="en-US" sz="2800" b="1" dirty="0"/>
              <a:t>	3:</a:t>
            </a:r>
            <a:r>
              <a:rPr lang="en-US" sz="2800" dirty="0"/>
              <a:t>		Methergine	0.2mg	</a:t>
            </a:r>
            <a:r>
              <a:rPr lang="en-US" sz="2800" dirty="0" err="1"/>
              <a:t>i.m</a:t>
            </a:r>
            <a:r>
              <a:rPr lang="en-US" sz="2800" dirty="0"/>
              <a:t>.	(pas	op	</a:t>
            </a:r>
            <a:r>
              <a:rPr lang="en-US" sz="2800" dirty="0" err="1"/>
              <a:t>bij</a:t>
            </a:r>
            <a:r>
              <a:rPr lang="en-US" sz="2800" dirty="0"/>
              <a:t>	</a:t>
            </a:r>
            <a:r>
              <a:rPr lang="en-US" sz="2800" dirty="0" err="1"/>
              <a:t>relatieve</a:t>
            </a:r>
            <a:r>
              <a:rPr lang="en-US" sz="2800" dirty="0"/>
              <a:t>	contra-</a:t>
            </a:r>
            <a:r>
              <a:rPr lang="en-US" sz="2800" dirty="0" err="1"/>
              <a:t>indicatie</a:t>
            </a:r>
            <a:r>
              <a:rPr lang="en-US" sz="2800" dirty="0"/>
              <a:t>:	PIH	/	pre-</a:t>
            </a:r>
            <a:r>
              <a:rPr lang="en-US" sz="2800" dirty="0" err="1"/>
              <a:t>eclampsie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err="1"/>
              <a:t>Stap</a:t>
            </a:r>
            <a:r>
              <a:rPr lang="en-US" sz="2800" b="1" dirty="0"/>
              <a:t>	4:</a:t>
            </a:r>
            <a:r>
              <a:rPr lang="en-US" sz="2800" dirty="0"/>
              <a:t>		Misoprostol	400-800	mcg	</a:t>
            </a:r>
            <a:r>
              <a:rPr lang="en-US" sz="2800" dirty="0" err="1"/>
              <a:t>rectaal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427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3600" b="1" dirty="0">
                <a:solidFill>
                  <a:srgbClr val="376092"/>
                </a:solidFill>
              </a:rPr>
              <a:t>OXYTOXICS: FIRST LINE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7240"/>
            <a:ext cx="8229600" cy="5226089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OXYTOCIN</a:t>
            </a:r>
            <a:endParaRPr lang="es-CO" dirty="0"/>
          </a:p>
          <a:p>
            <a:pPr>
              <a:lnSpc>
                <a:spcPct val="90000"/>
              </a:lnSpc>
            </a:pPr>
            <a:r>
              <a:rPr lang="es-CO" sz="2000" dirty="0"/>
              <a:t>9 aa. Hormone ( nona </a:t>
            </a:r>
            <a:r>
              <a:rPr lang="es-CO" sz="2000" dirty="0" err="1"/>
              <a:t>peptide</a:t>
            </a:r>
            <a:r>
              <a:rPr lang="es-CO" sz="2000" dirty="0"/>
              <a:t>)</a:t>
            </a:r>
          </a:p>
          <a:p>
            <a:pPr>
              <a:lnSpc>
                <a:spcPct val="90000"/>
              </a:lnSpc>
            </a:pPr>
            <a:endParaRPr lang="es-CO" sz="2000" dirty="0"/>
          </a:p>
          <a:p>
            <a:pPr>
              <a:lnSpc>
                <a:spcPct val="90000"/>
              </a:lnSpc>
            </a:pPr>
            <a:r>
              <a:rPr lang="es-CO" sz="2000" dirty="0" err="1"/>
              <a:t>Rythmic</a:t>
            </a:r>
            <a:r>
              <a:rPr lang="es-CO" sz="2000" dirty="0"/>
              <a:t> </a:t>
            </a:r>
            <a:r>
              <a:rPr lang="es-CO" sz="2000" dirty="0" err="1"/>
              <a:t>contraction</a:t>
            </a:r>
            <a:r>
              <a:rPr lang="es-CO" sz="2000" dirty="0"/>
              <a:t> of </a:t>
            </a:r>
            <a:r>
              <a:rPr lang="es-CO" sz="2000" dirty="0" err="1"/>
              <a:t>smooth</a:t>
            </a:r>
            <a:r>
              <a:rPr lang="es-CO" sz="2000" dirty="0"/>
              <a:t> </a:t>
            </a:r>
            <a:r>
              <a:rPr lang="es-CO" sz="2000" dirty="0" err="1"/>
              <a:t>muscle</a:t>
            </a:r>
            <a:r>
              <a:rPr lang="es-CO" sz="2000" dirty="0"/>
              <a:t> and </a:t>
            </a:r>
            <a:r>
              <a:rPr lang="es-CO" sz="2000" dirty="0" err="1"/>
              <a:t>myoepithelial</a:t>
            </a:r>
            <a:r>
              <a:rPr lang="es-CO" sz="2000" dirty="0"/>
              <a:t> </a:t>
            </a:r>
            <a:r>
              <a:rPr lang="es-CO" sz="2000" dirty="0" err="1"/>
              <a:t>cells</a:t>
            </a:r>
            <a:endParaRPr lang="es-CO" sz="2000" dirty="0"/>
          </a:p>
          <a:p>
            <a:pPr>
              <a:lnSpc>
                <a:spcPct val="90000"/>
              </a:lnSpc>
            </a:pPr>
            <a:endParaRPr lang="es-CO" sz="2000" dirty="0"/>
          </a:p>
          <a:p>
            <a:pPr>
              <a:lnSpc>
                <a:spcPct val="90000"/>
              </a:lnSpc>
            </a:pPr>
            <a:r>
              <a:rPr lang="es-CO" sz="2000" dirty="0"/>
              <a:t>Short </a:t>
            </a:r>
            <a:r>
              <a:rPr lang="es-CO" sz="2000" dirty="0" err="1"/>
              <a:t>half</a:t>
            </a:r>
            <a:r>
              <a:rPr lang="es-CO" sz="2000" dirty="0"/>
              <a:t> </a:t>
            </a:r>
            <a:r>
              <a:rPr lang="es-CO" sz="2000" dirty="0" err="1"/>
              <a:t>life</a:t>
            </a:r>
            <a:r>
              <a:rPr lang="es-CO" sz="2000" dirty="0"/>
              <a:t>: 5 minutes</a:t>
            </a:r>
          </a:p>
          <a:p>
            <a:pPr>
              <a:lnSpc>
                <a:spcPct val="90000"/>
              </a:lnSpc>
            </a:pPr>
            <a:endParaRPr lang="es-CO" sz="2000" dirty="0"/>
          </a:p>
          <a:p>
            <a:pPr>
              <a:lnSpc>
                <a:spcPct val="90000"/>
              </a:lnSpc>
            </a:pPr>
            <a:r>
              <a:rPr lang="es-CO" sz="2000" dirty="0" err="1"/>
              <a:t>Onset</a:t>
            </a:r>
            <a:r>
              <a:rPr lang="es-CO" sz="2000" dirty="0"/>
              <a:t> of </a:t>
            </a:r>
            <a:r>
              <a:rPr lang="es-CO" sz="2000" dirty="0" err="1"/>
              <a:t>action</a:t>
            </a:r>
            <a:r>
              <a:rPr lang="es-CO" sz="2000" dirty="0"/>
              <a:t>: 2 to 3 minutes (I.M.)</a:t>
            </a:r>
          </a:p>
          <a:p>
            <a:pPr>
              <a:lnSpc>
                <a:spcPct val="90000"/>
              </a:lnSpc>
            </a:pPr>
            <a:r>
              <a:rPr lang="es-CO" sz="2000" dirty="0" err="1"/>
              <a:t>instantaneaously</a:t>
            </a:r>
            <a:r>
              <a:rPr lang="es-CO" sz="2000" dirty="0"/>
              <a:t> / 1 min (I.V)</a:t>
            </a:r>
          </a:p>
          <a:p>
            <a:pPr>
              <a:lnSpc>
                <a:spcPct val="90000"/>
              </a:lnSpc>
            </a:pPr>
            <a:endParaRPr lang="es-CO" sz="2000" dirty="0"/>
          </a:p>
          <a:p>
            <a:pPr>
              <a:lnSpc>
                <a:spcPct val="90000"/>
              </a:lnSpc>
            </a:pPr>
            <a:r>
              <a:rPr lang="es-CO" sz="2000" dirty="0" err="1"/>
              <a:t>Continuous</a:t>
            </a:r>
            <a:r>
              <a:rPr lang="es-CO" sz="2000" dirty="0"/>
              <a:t> </a:t>
            </a:r>
            <a:r>
              <a:rPr lang="es-CO" sz="2000" dirty="0" err="1"/>
              <a:t>infusion</a:t>
            </a:r>
            <a:endParaRPr lang="es-CO" sz="2000" dirty="0"/>
          </a:p>
          <a:p>
            <a:pPr>
              <a:lnSpc>
                <a:spcPct val="90000"/>
              </a:lnSpc>
            </a:pPr>
            <a:endParaRPr lang="es-CO" sz="2000" dirty="0"/>
          </a:p>
          <a:p>
            <a:pPr>
              <a:lnSpc>
                <a:spcPct val="90000"/>
              </a:lnSpc>
            </a:pPr>
            <a:r>
              <a:rPr lang="es-CO" sz="2000" dirty="0"/>
              <a:t>Residual </a:t>
            </a:r>
            <a:r>
              <a:rPr lang="es-CO" sz="2000" dirty="0" err="1"/>
              <a:t>effect</a:t>
            </a:r>
            <a:r>
              <a:rPr lang="es-CO" sz="2000" dirty="0"/>
              <a:t> up to </a:t>
            </a:r>
            <a:r>
              <a:rPr lang="es-CO" sz="2000" dirty="0" err="1"/>
              <a:t>one</a:t>
            </a:r>
            <a:r>
              <a:rPr lang="es-CO" sz="2000" dirty="0"/>
              <a:t> </a:t>
            </a:r>
            <a:r>
              <a:rPr lang="es-CO" sz="2000" dirty="0" err="1"/>
              <a:t>hour</a:t>
            </a:r>
            <a:r>
              <a:rPr lang="es-CO" sz="2000" dirty="0"/>
              <a:t> </a:t>
            </a:r>
            <a:r>
              <a:rPr lang="es-CO" sz="2000" dirty="0" err="1"/>
              <a:t>after</a:t>
            </a:r>
            <a:r>
              <a:rPr lang="es-CO" sz="2000" dirty="0"/>
              <a:t> </a:t>
            </a:r>
            <a:r>
              <a:rPr lang="es-CO" sz="2000" dirty="0" err="1"/>
              <a:t>the</a:t>
            </a:r>
            <a:r>
              <a:rPr lang="es-CO" sz="2000" dirty="0"/>
              <a:t> </a:t>
            </a:r>
            <a:r>
              <a:rPr lang="es-CO" sz="2000" dirty="0" err="1"/>
              <a:t>infusion</a:t>
            </a:r>
            <a:endParaRPr lang="es-CO" sz="2000" dirty="0"/>
          </a:p>
        </p:txBody>
      </p:sp>
      <p:sp>
        <p:nvSpPr>
          <p:cNvPr id="5" name="4 Rectángulo"/>
          <p:cNvSpPr/>
          <p:nvPr/>
        </p:nvSpPr>
        <p:spPr>
          <a:xfrm>
            <a:off x="241891" y="5743203"/>
            <a:ext cx="86505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800" b="0" dirty="0"/>
              <a:t>SOGC </a:t>
            </a:r>
            <a:r>
              <a:rPr lang="en-US" sz="800" b="0" dirty="0"/>
              <a:t>Active Management of the Third Stage of </a:t>
            </a:r>
            <a:r>
              <a:rPr lang="en-US" sz="800" b="0" dirty="0" err="1"/>
              <a:t>Labour</a:t>
            </a:r>
            <a:r>
              <a:rPr lang="en-US" sz="800" b="0" dirty="0"/>
              <a:t>: Prevention and Treatment of Postpartum Hemorrhage. </a:t>
            </a:r>
            <a:r>
              <a:rPr lang="es-CO" sz="800" b="0" dirty="0"/>
              <a:t>J </a:t>
            </a:r>
            <a:r>
              <a:rPr lang="es-CO" sz="800" b="0" dirty="0" err="1"/>
              <a:t>Obstet</a:t>
            </a:r>
            <a:r>
              <a:rPr lang="es-CO" sz="800" b="0" dirty="0"/>
              <a:t> </a:t>
            </a:r>
            <a:r>
              <a:rPr lang="es-CO" sz="800" b="0" dirty="0" err="1"/>
              <a:t>Gynaecol</a:t>
            </a:r>
            <a:r>
              <a:rPr lang="es-CO" sz="800" b="0" dirty="0"/>
              <a:t> Can 2009;31(10):980–993</a:t>
            </a:r>
          </a:p>
          <a:p>
            <a:pPr algn="ctr"/>
            <a:r>
              <a:rPr lang="en-US" sz="800" b="0" dirty="0" err="1"/>
              <a:t>Bohlmann</a:t>
            </a:r>
            <a:r>
              <a:rPr lang="en-US" sz="800" b="0" dirty="0"/>
              <a:t> MK, </a:t>
            </a:r>
            <a:r>
              <a:rPr lang="en-US" sz="800" b="0" dirty="0" err="1"/>
              <a:t>Rath</a:t>
            </a:r>
            <a:r>
              <a:rPr lang="en-US" sz="800" b="0" dirty="0"/>
              <a:t> W. Medical prevention and treatment of postpartum hemorrhage: a comparison of different guidelines. Arch </a:t>
            </a:r>
            <a:r>
              <a:rPr lang="en-US" sz="800" b="0" dirty="0" err="1"/>
              <a:t>Gynecol</a:t>
            </a:r>
            <a:r>
              <a:rPr lang="en-US" sz="800" b="0" dirty="0"/>
              <a:t> Obstet. 2014 Mar;289(3):555-67. </a:t>
            </a:r>
          </a:p>
        </p:txBody>
      </p:sp>
      <p:pic>
        <p:nvPicPr>
          <p:cNvPr id="14" name="Imagen 1" descr="logos para firma outl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 picture containing indoor, small, sitting&#10;&#10;Description generated with high confidence">
            <a:extLst>
              <a:ext uri="{FF2B5EF4-FFF2-40B4-BE49-F238E27FC236}">
                <a16:creationId xmlns:a16="http://schemas.microsoft.com/office/drawing/2014/main" id="{1A9FC04E-29E3-48FA-AD46-187FD4DF57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9011" y="1956392"/>
            <a:ext cx="2243469" cy="249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8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3600" b="1" dirty="0">
                <a:solidFill>
                  <a:srgbClr val="376092"/>
                </a:solidFill>
              </a:rPr>
              <a:t>OXYTOXICS: FIRST LINE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5821"/>
          </a:xfrm>
          <a:ln>
            <a:solidFill>
              <a:srgbClr val="376092"/>
            </a:solidFill>
          </a:ln>
        </p:spPr>
        <p:txBody>
          <a:bodyPr>
            <a:normAutofit/>
          </a:bodyPr>
          <a:lstStyle/>
          <a:p>
            <a:r>
              <a:rPr lang="es-CO" sz="2000" dirty="0"/>
              <a:t>Rapid IV </a:t>
            </a:r>
            <a:r>
              <a:rPr lang="es-CO" sz="2000" dirty="0" err="1"/>
              <a:t>administration</a:t>
            </a:r>
            <a:r>
              <a:rPr lang="es-CO" sz="2000" dirty="0"/>
              <a:t> (</a:t>
            </a:r>
            <a:r>
              <a:rPr lang="es-CO" sz="2000" dirty="0" err="1"/>
              <a:t>less</a:t>
            </a:r>
            <a:r>
              <a:rPr lang="es-CO" sz="2000" dirty="0"/>
              <a:t> </a:t>
            </a:r>
            <a:r>
              <a:rPr lang="es-CO" sz="2000" dirty="0" err="1"/>
              <a:t>than</a:t>
            </a:r>
            <a:r>
              <a:rPr lang="es-CO" sz="2000" dirty="0"/>
              <a:t> 1 minute): </a:t>
            </a:r>
          </a:p>
          <a:p>
            <a:pPr lvl="1"/>
            <a:r>
              <a:rPr lang="es-CO" sz="2000" dirty="0" err="1"/>
              <a:t>Vasodilation</a:t>
            </a:r>
            <a:endParaRPr lang="es-CO" sz="2000" dirty="0"/>
          </a:p>
          <a:p>
            <a:pPr lvl="1"/>
            <a:r>
              <a:rPr lang="es-CO" sz="2000" dirty="0" err="1"/>
              <a:t>Hypotension</a:t>
            </a:r>
            <a:endParaRPr lang="es-CO" sz="2000" dirty="0"/>
          </a:p>
          <a:p>
            <a:pPr lvl="1"/>
            <a:r>
              <a:rPr lang="es-CO" sz="2000" dirty="0" err="1"/>
              <a:t>Tachycardia</a:t>
            </a:r>
            <a:endParaRPr lang="es-CO" sz="2000" dirty="0"/>
          </a:p>
          <a:p>
            <a:pPr lvl="1"/>
            <a:r>
              <a:rPr lang="es-CO" sz="2000" dirty="0" err="1"/>
              <a:t>Arrhythmias</a:t>
            </a:r>
            <a:endParaRPr lang="es-CO" sz="2000" dirty="0"/>
          </a:p>
          <a:p>
            <a:pPr lvl="1"/>
            <a:r>
              <a:rPr lang="es-CO" sz="2000" dirty="0"/>
              <a:t>ST-</a:t>
            </a:r>
            <a:r>
              <a:rPr lang="es-CO" sz="2000" dirty="0" err="1"/>
              <a:t>depression</a:t>
            </a:r>
            <a:r>
              <a:rPr lang="es-CO" sz="2000" dirty="0"/>
              <a:t> </a:t>
            </a:r>
          </a:p>
          <a:p>
            <a:pPr lvl="1"/>
            <a:endParaRPr lang="es-CO" sz="2000" dirty="0"/>
          </a:p>
          <a:p>
            <a:r>
              <a:rPr lang="es-CO" sz="2000" dirty="0"/>
              <a:t>High </a:t>
            </a:r>
            <a:r>
              <a:rPr lang="es-CO" sz="2000" dirty="0" err="1"/>
              <a:t>dosages</a:t>
            </a:r>
            <a:r>
              <a:rPr lang="es-CO" sz="2000" dirty="0"/>
              <a:t>:</a:t>
            </a:r>
          </a:p>
          <a:p>
            <a:pPr lvl="1"/>
            <a:r>
              <a:rPr lang="es-CO" sz="2000" dirty="0"/>
              <a:t>Free water </a:t>
            </a:r>
            <a:r>
              <a:rPr lang="es-CO" sz="2000" dirty="0" err="1"/>
              <a:t>retention</a:t>
            </a:r>
            <a:endParaRPr lang="es-CO" sz="2000" dirty="0"/>
          </a:p>
          <a:p>
            <a:pPr lvl="1"/>
            <a:r>
              <a:rPr lang="es-CO" sz="2000" dirty="0" err="1"/>
              <a:t>Hyponatremia</a:t>
            </a:r>
            <a:endParaRPr lang="es-CO" sz="2000" dirty="0"/>
          </a:p>
          <a:p>
            <a:pPr lvl="1"/>
            <a:r>
              <a:rPr lang="es-CO" sz="2000" dirty="0" err="1"/>
              <a:t>Pulmonary</a:t>
            </a:r>
            <a:r>
              <a:rPr lang="es-CO" sz="2000" dirty="0"/>
              <a:t> oedema</a:t>
            </a:r>
          </a:p>
        </p:txBody>
      </p:sp>
      <p:pic>
        <p:nvPicPr>
          <p:cNvPr id="10" name="Picture 4" descr="http://upload.wikimedia.org/wikipedia/commons/thumb/9/95/OxitocinaCPK3D.png/800px-OxitocinaCPK3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2015" y="2233336"/>
            <a:ext cx="3144785" cy="2602309"/>
          </a:xfrm>
          <a:prstGeom prst="rect">
            <a:avLst/>
          </a:prstGeom>
          <a:noFill/>
        </p:spPr>
      </p:pic>
      <p:sp>
        <p:nvSpPr>
          <p:cNvPr id="11" name="Rectángulo 10"/>
          <p:cNvSpPr/>
          <p:nvPr/>
        </p:nvSpPr>
        <p:spPr>
          <a:xfrm>
            <a:off x="4128478" y="5099539"/>
            <a:ext cx="43567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800" b="0" dirty="0"/>
              <a:t>http://pubchem.ncb|i.nlm.nih.gov/image</a:t>
            </a:r>
            <a:endParaRPr lang="es-CO" sz="800" dirty="0"/>
          </a:p>
        </p:txBody>
      </p:sp>
      <p:pic>
        <p:nvPicPr>
          <p:cNvPr id="14" name="Imagen 1" descr="logos para firma outl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91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O" sz="3600" b="1" dirty="0">
                <a:solidFill>
                  <a:schemeClr val="accent1">
                    <a:lumMod val="75000"/>
                  </a:schemeClr>
                </a:solidFill>
              </a:rPr>
              <a:t>TREATMENT REGIMENS: OXYTOCIN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257091"/>
              </p:ext>
            </p:extLst>
          </p:nvPr>
        </p:nvGraphicFramePr>
        <p:xfrm>
          <a:off x="457200" y="1173799"/>
          <a:ext cx="8229600" cy="4729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8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Clinical</a:t>
                      </a:r>
                      <a:r>
                        <a:rPr lang="es-CO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Practice</a:t>
                      </a:r>
                      <a:r>
                        <a:rPr lang="es-CO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Guidelines</a:t>
                      </a:r>
                      <a:endParaRPr lang="es-CO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err="1">
                          <a:solidFill>
                            <a:schemeClr val="bg1"/>
                          </a:solidFill>
                        </a:rPr>
                        <a:t>Dosages</a:t>
                      </a:r>
                      <a:endParaRPr lang="es-CO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SOGC.</a:t>
                      </a:r>
                      <a:r>
                        <a:rPr lang="en-US" sz="1600" dirty="0"/>
                        <a:t> Prevention and Treatment of Postpartum Hemorrhage. </a:t>
                      </a:r>
                      <a:r>
                        <a:rPr lang="es-CO" sz="1600" dirty="0"/>
                        <a:t>J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Gynaecol</a:t>
                      </a:r>
                      <a:r>
                        <a:rPr lang="es-CO" sz="1600" dirty="0"/>
                        <a:t> Can 2009;31(10):980–993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10 IU IM</a:t>
                      </a:r>
                    </a:p>
                    <a:p>
                      <a:r>
                        <a:rPr lang="es-CO" sz="1600" dirty="0"/>
                        <a:t>5-10 IU IV (1-2</a:t>
                      </a:r>
                      <a:r>
                        <a:rPr lang="es-CO" sz="1600" baseline="0" dirty="0"/>
                        <a:t> min)</a:t>
                      </a:r>
                    </a:p>
                    <a:p>
                      <a:r>
                        <a:rPr lang="es-CO" sz="1600" baseline="0" dirty="0"/>
                        <a:t>20-40 UI/L to 150mL/h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RCOG Green-top Guideline No. 52. Nov. 2009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5</a:t>
                      </a:r>
                      <a:r>
                        <a:rPr lang="es-CO" sz="1600" baseline="0" dirty="0"/>
                        <a:t> IU IV (1-2 min)</a:t>
                      </a:r>
                    </a:p>
                    <a:p>
                      <a:r>
                        <a:rPr lang="es-CO" sz="1600" baseline="0" dirty="0"/>
                        <a:t>80 UI/L to 125 </a:t>
                      </a:r>
                      <a:r>
                        <a:rPr lang="es-CO" sz="1600" baseline="0" dirty="0" err="1"/>
                        <a:t>mL</a:t>
                      </a:r>
                      <a:r>
                        <a:rPr lang="es-CO" sz="1600" baseline="0" dirty="0"/>
                        <a:t>/h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err="1"/>
                        <a:t>Prevention</a:t>
                      </a:r>
                      <a:r>
                        <a:rPr lang="es-CO" sz="1600" dirty="0"/>
                        <a:t> and </a:t>
                      </a:r>
                      <a:r>
                        <a:rPr lang="es-CO" sz="1600" dirty="0" err="1"/>
                        <a:t>treatment</a:t>
                      </a:r>
                      <a:r>
                        <a:rPr lang="es-CO" sz="1600" dirty="0"/>
                        <a:t> of </a:t>
                      </a:r>
                      <a:r>
                        <a:rPr lang="es-CO" sz="1600" dirty="0" err="1"/>
                        <a:t>postpartum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hemorrhage</a:t>
                      </a:r>
                      <a:r>
                        <a:rPr lang="es-CO" sz="1600" dirty="0"/>
                        <a:t> in </a:t>
                      </a:r>
                      <a:r>
                        <a:rPr lang="es-CO" sz="1600" dirty="0" err="1"/>
                        <a:t>low-resource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settings</a:t>
                      </a:r>
                      <a:r>
                        <a:rPr lang="es-CO" sz="1600" dirty="0"/>
                        <a:t>. FIGO. </a:t>
                      </a:r>
                      <a:r>
                        <a:rPr lang="es-CO" sz="1600" dirty="0" err="1"/>
                        <a:t>Int</a:t>
                      </a:r>
                      <a:r>
                        <a:rPr lang="es-CO" sz="1600" dirty="0"/>
                        <a:t> J </a:t>
                      </a:r>
                      <a:r>
                        <a:rPr lang="es-CO" sz="1600" dirty="0" err="1"/>
                        <a:t>Gynaecol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. 2012 May;117(2):108-18.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10 IU IM</a:t>
                      </a:r>
                    </a:p>
                    <a:p>
                      <a:r>
                        <a:rPr lang="es-CO" sz="1600" dirty="0"/>
                        <a:t>5</a:t>
                      </a:r>
                      <a:r>
                        <a:rPr lang="es-CO" sz="1600" baseline="0" dirty="0"/>
                        <a:t> IU </a:t>
                      </a:r>
                      <a:r>
                        <a:rPr lang="es-CO" sz="1600" baseline="0" dirty="0" err="1"/>
                        <a:t>slow</a:t>
                      </a:r>
                      <a:r>
                        <a:rPr lang="es-CO" sz="1600" baseline="0" dirty="0"/>
                        <a:t> </a:t>
                      </a:r>
                      <a:r>
                        <a:rPr lang="es-CO" sz="1600" baseline="0" dirty="0" err="1"/>
                        <a:t>bolus</a:t>
                      </a:r>
                      <a:endParaRPr lang="es-CO" sz="1600" baseline="0" dirty="0"/>
                    </a:p>
                    <a:p>
                      <a:r>
                        <a:rPr lang="es-CO" sz="1600" baseline="0" dirty="0"/>
                        <a:t>40-80 UI/L to 60 </a:t>
                      </a:r>
                      <a:r>
                        <a:rPr lang="es-CO" sz="1600" baseline="0" dirty="0" err="1"/>
                        <a:t>mL</a:t>
                      </a:r>
                      <a:r>
                        <a:rPr lang="es-CO" sz="1600" baseline="0" dirty="0"/>
                        <a:t>/h</a:t>
                      </a:r>
                    </a:p>
                    <a:p>
                      <a:r>
                        <a:rPr lang="es-CO" sz="1600" baseline="0" dirty="0"/>
                        <a:t>20 UI/L to 40 ml/h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World Health Organization. WHO guidelines for the prevention and treatment of postpartum </a:t>
                      </a:r>
                      <a:r>
                        <a:rPr lang="en-US" sz="1600" dirty="0" err="1"/>
                        <a:t>haemorrhage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Geneve</a:t>
                      </a:r>
                      <a:r>
                        <a:rPr lang="en-US" sz="1600" dirty="0"/>
                        <a:t>: WHO Press; 2012 </a:t>
                      </a:r>
                      <a:endParaRPr lang="es-CO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err="1"/>
                        <a:t>Intravenous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administration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err="1"/>
                        <a:t>Minsalud</a:t>
                      </a:r>
                      <a:r>
                        <a:rPr lang="es-CO" sz="1600" baseline="0" dirty="0"/>
                        <a:t> </a:t>
                      </a:r>
                      <a:r>
                        <a:rPr lang="es-CO" sz="1600" dirty="0"/>
                        <a:t>Colombia. Guía de práctica clínica para la prevención y el manejo de la hemorragia posparto y complicaciones del choque hemorrágico. </a:t>
                      </a:r>
                      <a:r>
                        <a:rPr lang="es-CO" sz="1600" dirty="0" err="1"/>
                        <a:t>Rev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Colomb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Obstet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Ginecol</a:t>
                      </a:r>
                      <a:r>
                        <a:rPr lang="es-CO" sz="1600" dirty="0"/>
                        <a:t> . 2013  </a:t>
                      </a:r>
                      <a:r>
                        <a:rPr lang="es-CO" sz="1600" dirty="0" err="1"/>
                        <a:t>Dec</a:t>
                      </a:r>
                      <a:r>
                        <a:rPr lang="es-CO" sz="1600" dirty="0"/>
                        <a:t>;  64(4): 425-452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5</a:t>
                      </a:r>
                      <a:r>
                        <a:rPr lang="es-CO" sz="1600" baseline="0" dirty="0"/>
                        <a:t> IU IV (3 min)</a:t>
                      </a:r>
                    </a:p>
                    <a:p>
                      <a:r>
                        <a:rPr lang="es-CO" sz="1600" baseline="0" dirty="0"/>
                        <a:t>60 UI/L to 125 </a:t>
                      </a:r>
                      <a:r>
                        <a:rPr lang="es-CO" sz="1600" baseline="0" dirty="0" err="1"/>
                        <a:t>mL</a:t>
                      </a:r>
                      <a:r>
                        <a:rPr lang="es-CO" sz="1600" baseline="0" dirty="0"/>
                        <a:t>/h</a:t>
                      </a:r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395536" y="5941011"/>
            <a:ext cx="8291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s-CO" sz="1600" dirty="0"/>
              <a:t>SOGC </a:t>
            </a:r>
            <a:r>
              <a:rPr lang="es-CO" sz="1600" dirty="0" err="1"/>
              <a:t>Intramyometrial</a:t>
            </a:r>
            <a:r>
              <a:rPr lang="es-CO" sz="1600" dirty="0"/>
              <a:t> </a:t>
            </a:r>
            <a:r>
              <a:rPr lang="es-CO" sz="1600" dirty="0" err="1"/>
              <a:t>administration</a:t>
            </a:r>
            <a:r>
              <a:rPr lang="es-CO" sz="1600" dirty="0"/>
              <a:t>: 10 IU </a:t>
            </a:r>
            <a:r>
              <a:rPr lang="es-CO" sz="1600" dirty="0" err="1"/>
              <a:t>if</a:t>
            </a:r>
            <a:r>
              <a:rPr lang="es-CO" sz="1600" dirty="0"/>
              <a:t> </a:t>
            </a:r>
            <a:r>
              <a:rPr lang="es-CO" sz="1600" dirty="0" err="1"/>
              <a:t>bleeding</a:t>
            </a:r>
            <a:r>
              <a:rPr lang="es-CO" sz="1600" dirty="0"/>
              <a:t> </a:t>
            </a:r>
            <a:r>
              <a:rPr lang="es-CO" sz="1600" dirty="0" err="1"/>
              <a:t>persists</a:t>
            </a:r>
            <a:endParaRPr lang="es-CO" dirty="0"/>
          </a:p>
        </p:txBody>
      </p:sp>
      <p:pic>
        <p:nvPicPr>
          <p:cNvPr id="9" name="Imagen 1" descr="logos para firma out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0288"/>
            <a:ext cx="199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r="10112" b="24808"/>
          <a:stretch>
            <a:fillRect/>
          </a:stretch>
        </p:blipFill>
        <p:spPr bwMode="auto">
          <a:xfrm>
            <a:off x="7813675" y="6051550"/>
            <a:ext cx="13303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9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20091" y="1216965"/>
          <a:ext cx="8140102" cy="533744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07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0951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Ziekenhuis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9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5545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1" baseline="0" dirty="0"/>
                        <a:t>Stap 1 (preventief)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b="1" baseline="0" dirty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b="1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1" dirty="0"/>
                        <a:t>Stap 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800" b="1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800" b="1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1" dirty="0"/>
                        <a:t>Stap 3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800" b="1" dirty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b="1" dirty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800" b="1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1" dirty="0"/>
                        <a:t>Stap 4</a:t>
                      </a:r>
                    </a:p>
                    <a:p>
                      <a:endParaRPr lang="en-US" sz="1800" b="1" dirty="0"/>
                    </a:p>
                  </a:txBody>
                  <a:tcP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Actief</a:t>
                      </a:r>
                      <a:r>
                        <a:rPr lang="en-US" sz="1800" baseline="0" dirty="0"/>
                        <a:t> NGT: Oxytocine 5-10 IE im</a:t>
                      </a:r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baseline="0" dirty="0"/>
                        <a:t>Oxytocine </a:t>
                      </a:r>
                    </a:p>
                    <a:p>
                      <a:pPr algn="ctr"/>
                      <a:r>
                        <a:rPr lang="en-US" sz="1800" baseline="0" dirty="0"/>
                        <a:t>5 IE im (2x)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en-US" sz="1800" baseline="0" dirty="0"/>
                        <a:t>Oxytocine in kolf: 10 IE / 4u </a:t>
                      </a:r>
                      <a:r>
                        <a:rPr lang="en-US" sz="1100" baseline="0" dirty="0"/>
                        <a:t>druppel/perfussor (500cc NaCL 0.9%)</a:t>
                      </a:r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Miso</a:t>
                      </a:r>
                      <a:r>
                        <a:rPr lang="en-US" sz="1800" baseline="0" dirty="0"/>
                        <a:t>prostol 600mcg rectaal </a:t>
                      </a:r>
                      <a:endParaRPr lang="en-US" sz="1800" dirty="0"/>
                    </a:p>
                  </a:txBody>
                  <a:tcP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Geen</a:t>
                      </a:r>
                      <a:r>
                        <a:rPr lang="en-US" sz="1800" baseline="0" dirty="0"/>
                        <a:t> a</a:t>
                      </a:r>
                      <a:r>
                        <a:rPr lang="en-US" sz="1800" dirty="0"/>
                        <a:t>ctief</a:t>
                      </a:r>
                      <a:r>
                        <a:rPr lang="en-US" sz="1800" baseline="0" dirty="0"/>
                        <a:t> NGT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Oxytocine 5-10 IE im / iv </a:t>
                      </a:r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-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Miso</a:t>
                      </a:r>
                      <a:r>
                        <a:rPr lang="en-US" sz="1800" baseline="0" dirty="0"/>
                        <a:t>prostol 600mcg rectaal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14300" marR="114300" marT="0" marB="0"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Meestal</a:t>
                      </a:r>
                      <a:r>
                        <a:rPr lang="en-US" sz="1800" baseline="0" dirty="0"/>
                        <a:t> actief NGT: Oxy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10 IE im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Oxytocine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10 IE im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Oxytocine 5 IE iv + 5 IE in kolf</a:t>
                      </a:r>
                      <a:endParaRPr lang="en-US" sz="18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/>
                        <a:t>(500cc NaCL 0.9%)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Misoprostol</a:t>
                      </a:r>
                      <a:r>
                        <a:rPr lang="en-US" sz="1800" baseline="0" dirty="0"/>
                        <a:t> 400mcg rectaal</a:t>
                      </a:r>
                      <a:endParaRPr lang="en-US" sz="1800" dirty="0"/>
                    </a:p>
                  </a:txBody>
                  <a:tcP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Geen actief NGT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Oxytocine 5 IE iv</a:t>
                      </a:r>
                      <a:r>
                        <a:rPr lang="en-US" sz="1800" baseline="0" dirty="0"/>
                        <a:t> of </a:t>
                      </a:r>
                      <a:r>
                        <a:rPr lang="en-US" sz="1800" dirty="0"/>
                        <a:t>10 IE im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Tot 30-40 IE oxy</a:t>
                      </a:r>
                      <a:r>
                        <a:rPr lang="en-US" sz="1000" baseline="0" dirty="0"/>
                        <a:t> totaal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Misoprostol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600mcg</a:t>
                      </a:r>
                      <a:r>
                        <a:rPr lang="en-US" sz="1800" baseline="0" dirty="0"/>
                        <a:t> rectaal</a:t>
                      </a:r>
                      <a:endParaRPr lang="en-US" sz="1800" dirty="0"/>
                    </a:p>
                  </a:txBody>
                  <a:tcP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0091" y="241905"/>
            <a:ext cx="8019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TREATMENT REGIMENS HOSPITALS SU</a:t>
            </a:r>
            <a:endParaRPr lang="en-US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11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1728</Words>
  <Application>Microsoft Office PowerPoint</Application>
  <PresentationFormat>On-screen Show (4:3)</PresentationFormat>
  <Paragraphs>287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MS Mincho</vt:lpstr>
      <vt:lpstr>MS PGothic</vt:lpstr>
      <vt:lpstr>Arial</vt:lpstr>
      <vt:lpstr>Arial Narrow</vt:lpstr>
      <vt:lpstr>Calibri</vt:lpstr>
      <vt:lpstr>Cambria</vt:lpstr>
      <vt:lpstr>Helvetica</vt:lpstr>
      <vt:lpstr>Tahoma</vt:lpstr>
      <vt:lpstr>Times New Roman</vt:lpstr>
      <vt:lpstr>Wingdings</vt:lpstr>
      <vt:lpstr>Tema de Office</vt:lpstr>
      <vt:lpstr>MEDICAL MANAGEMENT OF  POSTPARTUM HAEMORRHAGE</vt:lpstr>
      <vt:lpstr>PowerPoint Presentation</vt:lpstr>
      <vt:lpstr>THE GOLDEN HOUR</vt:lpstr>
      <vt:lpstr>TREATMENT: MASSAGE AND OXYTOXICS 20 MINUTES</vt:lpstr>
      <vt:lpstr>RICHTLIJN SU</vt:lpstr>
      <vt:lpstr>OXYTOXICS: FIRST LINE</vt:lpstr>
      <vt:lpstr>OXYTOXICS: FIRST LINE</vt:lpstr>
      <vt:lpstr>TREATMENT REGIMENS: OXYTOCIN</vt:lpstr>
      <vt:lpstr>PowerPoint Presentation</vt:lpstr>
      <vt:lpstr>OXYTOCICS: SECOND LINE</vt:lpstr>
      <vt:lpstr>OXYTOCICS: SECOND LINE</vt:lpstr>
      <vt:lpstr>OXYTOXICS: SECOND LINE</vt:lpstr>
      <vt:lpstr>TREATMENT REGIMENS: ERGOMETRINE</vt:lpstr>
      <vt:lpstr>OXYTOCICS: PROSTAGLANDINS</vt:lpstr>
      <vt:lpstr>OXYTOCICS: PROSTAGLANDINS</vt:lpstr>
      <vt:lpstr>PowerPoint Presentation</vt:lpstr>
      <vt:lpstr>TREATMENT REGIMENS: MISOPROSTOL</vt:lpstr>
      <vt:lpstr>TRANEXAMIC ACID</vt:lpstr>
      <vt:lpstr>PowerPoint Presentation</vt:lpstr>
      <vt:lpstr>PowerPoint Presentation</vt:lpstr>
      <vt:lpstr>Tranexamic acid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MEDICO DE LA HEMORRAGIA POSTPARTO</dc:title>
  <dc:creator>Maria Fernanda Escobar Vidarte</dc:creator>
  <cp:lastModifiedBy>Lachmi Kodan</cp:lastModifiedBy>
  <cp:revision>42</cp:revision>
  <dcterms:created xsi:type="dcterms:W3CDTF">2014-11-12T00:00:25Z</dcterms:created>
  <dcterms:modified xsi:type="dcterms:W3CDTF">2018-11-26T14:11:22Z</dcterms:modified>
</cp:coreProperties>
</file>