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60" r:id="rId4"/>
    <p:sldId id="265" r:id="rId5"/>
    <p:sldId id="262" r:id="rId6"/>
    <p:sldId id="267" r:id="rId7"/>
    <p:sldId id="259" r:id="rId8"/>
    <p:sldId id="268" r:id="rId9"/>
    <p:sldId id="270" r:id="rId10"/>
    <p:sldId id="272" r:id="rId11"/>
    <p:sldId id="274" r:id="rId12"/>
    <p:sldId id="277" r:id="rId13"/>
    <p:sldId id="279" r:id="rId14"/>
    <p:sldId id="278" r:id="rId15"/>
    <p:sldId id="280" r:id="rId16"/>
    <p:sldId id="281" r:id="rId17"/>
    <p:sldId id="283" r:id="rId18"/>
    <p:sldId id="282" r:id="rId19"/>
    <p:sldId id="290" r:id="rId20"/>
    <p:sldId id="291" r:id="rId21"/>
    <p:sldId id="292" r:id="rId22"/>
    <p:sldId id="293" r:id="rId23"/>
    <p:sldId id="310" r:id="rId24"/>
    <p:sldId id="286" r:id="rId25"/>
    <p:sldId id="285" r:id="rId26"/>
    <p:sldId id="287" r:id="rId27"/>
    <p:sldId id="288" r:id="rId28"/>
    <p:sldId id="289" r:id="rId29"/>
    <p:sldId id="309" r:id="rId30"/>
    <p:sldId id="294" r:id="rId31"/>
    <p:sldId id="266" r:id="rId32"/>
    <p:sldId id="264" r:id="rId33"/>
    <p:sldId id="295" r:id="rId34"/>
    <p:sldId id="298" r:id="rId35"/>
    <p:sldId id="300" r:id="rId36"/>
    <p:sldId id="296" r:id="rId37"/>
    <p:sldId id="271" r:id="rId38"/>
    <p:sldId id="273" r:id="rId39"/>
    <p:sldId id="275" r:id="rId40"/>
    <p:sldId id="307" r:id="rId41"/>
    <p:sldId id="284" r:id="rId42"/>
    <p:sldId id="30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02B"/>
    <a:srgbClr val="FF535D"/>
    <a:srgbClr val="F7FF92"/>
    <a:srgbClr val="FBAE8C"/>
    <a:srgbClr val="FFAE8A"/>
    <a:srgbClr val="F5A983"/>
    <a:srgbClr val="FEB878"/>
    <a:srgbClr val="F79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61" autoAdjust="0"/>
  </p:normalViewPr>
  <p:slideViewPr>
    <p:cSldViewPr snapToGrid="0" snapToObjects="1">
      <p:cViewPr>
        <p:scale>
          <a:sx n="125" d="100"/>
          <a:sy n="125" d="100"/>
        </p:scale>
        <p:origin x="-368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3EF15-7030-BC4A-8711-0D9868009B47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378C-5B67-FA42-927E-EA90170A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0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A378C-5B67-FA42-927E-EA90170AE5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9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A378C-5B67-FA42-927E-EA90170AE5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9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7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2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3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6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5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0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6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F1B48-0554-5941-A170-93B54C5B8B32}" type="datetimeFigureOut">
              <a:rPr lang="en-US" smtClean="0"/>
              <a:t>06/04/19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8173-461F-0F42-8E76-8E27A99CD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6560" y="183072"/>
            <a:ext cx="5765215" cy="1258718"/>
          </a:xfrm>
          <a:solidFill>
            <a:srgbClr val="FFFF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b="1" dirty="0" smtClean="0">
                <a:latin typeface="Avenir Black"/>
                <a:cs typeface="Avenir Black"/>
              </a:rPr>
              <a:t>CTG-</a:t>
            </a:r>
            <a:r>
              <a:rPr lang="en-US" sz="4500" b="1" dirty="0" err="1" smtClean="0">
                <a:latin typeface="Avenir Black"/>
                <a:cs typeface="Avenir Black"/>
              </a:rPr>
              <a:t>interpretatie</a:t>
            </a:r>
            <a:endParaRPr lang="en-US" sz="4500" b="1" dirty="0">
              <a:latin typeface="Avenir Black"/>
              <a:cs typeface="Avenir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5" y="183072"/>
            <a:ext cx="1375747" cy="1258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789286"/>
            <a:ext cx="9144000" cy="304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248961" y="1635810"/>
            <a:ext cx="464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Nationaal</a:t>
            </a:r>
            <a:r>
              <a:rPr lang="en-US" dirty="0" smtClean="0"/>
              <a:t> </a:t>
            </a:r>
            <a:r>
              <a:rPr lang="en-US" dirty="0" err="1" smtClean="0"/>
              <a:t>Obstetrisch</a:t>
            </a:r>
            <a:r>
              <a:rPr lang="en-US" dirty="0" smtClean="0"/>
              <a:t> </a:t>
            </a:r>
            <a:r>
              <a:rPr lang="en-US" dirty="0" err="1" smtClean="0"/>
              <a:t>Congres</a:t>
            </a:r>
            <a:r>
              <a:rPr lang="en-US" dirty="0" smtClean="0"/>
              <a:t> 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>A</a:t>
            </a:r>
            <a:r>
              <a:rPr lang="en-US" dirty="0" smtClean="0"/>
              <a:t>pril 2019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Tachycard</a:t>
            </a:r>
            <a:r>
              <a:rPr lang="en-US" sz="3200" b="1" dirty="0" smtClean="0">
                <a:solidFill>
                  <a:schemeClr val="accent4"/>
                </a:solidFill>
              </a:rPr>
              <a:t> CTG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BHF &gt; 150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 met </a:t>
            </a:r>
            <a:r>
              <a:rPr lang="en-US" sz="2800" b="1" dirty="0" err="1" smtClean="0"/>
              <a:t>verlies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variabiliteit</a:t>
            </a:r>
            <a:endParaRPr lang="en-US" sz="2800" b="1" dirty="0"/>
          </a:p>
          <a:p>
            <a:r>
              <a:rPr lang="en-US" sz="2800" b="1" dirty="0" smtClean="0"/>
              <a:t>DD</a:t>
            </a:r>
          </a:p>
          <a:p>
            <a:pPr lvl="1"/>
            <a:r>
              <a:rPr lang="nl-BE" b="1" dirty="0"/>
              <a:t>Maternaal</a:t>
            </a:r>
          </a:p>
          <a:p>
            <a:pPr lvl="2"/>
            <a:r>
              <a:rPr lang="nl-BE" u="sng" dirty="0" smtClean="0"/>
              <a:t>Koorts</a:t>
            </a:r>
            <a:r>
              <a:rPr lang="nl-BE" dirty="0" smtClean="0"/>
              <a:t> (chorioamnionitis!)</a:t>
            </a:r>
            <a:endParaRPr lang="nl-BE" u="sng" dirty="0"/>
          </a:p>
          <a:p>
            <a:pPr lvl="2"/>
            <a:r>
              <a:rPr lang="nl-BE" dirty="0" smtClean="0"/>
              <a:t>Medicatie (beta-agonist, atropine, cocaïne)</a:t>
            </a:r>
          </a:p>
          <a:p>
            <a:pPr lvl="2"/>
            <a:r>
              <a:rPr lang="nl-BE" dirty="0" smtClean="0"/>
              <a:t>Hyperthyreoidie</a:t>
            </a:r>
          </a:p>
          <a:p>
            <a:pPr lvl="2"/>
            <a:r>
              <a:rPr lang="nl-BE" dirty="0" smtClean="0"/>
              <a:t>Toename maternale catecholamines</a:t>
            </a:r>
            <a:endParaRPr lang="nl-BE" dirty="0"/>
          </a:p>
          <a:p>
            <a:pPr lvl="1"/>
            <a:r>
              <a:rPr lang="nl-BE" b="1" dirty="0"/>
              <a:t>Foetaal</a:t>
            </a:r>
          </a:p>
          <a:p>
            <a:pPr lvl="2"/>
            <a:r>
              <a:rPr lang="nl-BE" u="sng" dirty="0"/>
              <a:t>Gestegen temperatuur</a:t>
            </a:r>
          </a:p>
          <a:p>
            <a:pPr lvl="2"/>
            <a:r>
              <a:rPr lang="nl-BE" dirty="0" smtClean="0"/>
              <a:t>Hypoxemie of acidemie </a:t>
            </a:r>
          </a:p>
          <a:p>
            <a:pPr lvl="2"/>
            <a:r>
              <a:rPr lang="nl-BE" dirty="0" smtClean="0"/>
              <a:t>Abruptio placenta</a:t>
            </a:r>
            <a:endParaRPr lang="nl-BE" dirty="0"/>
          </a:p>
          <a:p>
            <a:pPr lvl="2"/>
            <a:r>
              <a:rPr lang="nl-BE" dirty="0" smtClean="0"/>
              <a:t>Anemie</a:t>
            </a:r>
          </a:p>
          <a:p>
            <a:pPr lvl="2"/>
            <a:r>
              <a:rPr lang="nl-BE" dirty="0" smtClean="0"/>
              <a:t>Arythmie (zeldzaam, &gt;200bpm)</a:t>
            </a:r>
          </a:p>
          <a:p>
            <a:pPr lvl="2"/>
            <a:r>
              <a:rPr lang="nl-BE" dirty="0" smtClean="0"/>
              <a:t>Actieve foetus </a:t>
            </a:r>
            <a:endParaRPr lang="nl-BE" dirty="0"/>
          </a:p>
          <a:p>
            <a:endParaRPr lang="en-US" sz="2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2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Bradycard</a:t>
            </a:r>
            <a:r>
              <a:rPr lang="en-US" sz="3200" b="1" dirty="0" smtClean="0">
                <a:solidFill>
                  <a:schemeClr val="accent4"/>
                </a:solidFill>
              </a:rPr>
              <a:t> CTG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BHF &lt; 110 </a:t>
            </a:r>
            <a:r>
              <a:rPr lang="en-US" sz="2800" b="1" dirty="0" err="1" smtClean="0"/>
              <a:t>bpm</a:t>
            </a:r>
            <a:endParaRPr lang="en-US" sz="2800" b="1" dirty="0" smtClean="0"/>
          </a:p>
          <a:p>
            <a:r>
              <a:rPr lang="en-US" sz="2800" b="1" dirty="0" smtClean="0"/>
              <a:t>BHF </a:t>
            </a:r>
            <a:r>
              <a:rPr lang="en-US" sz="2800" b="1" dirty="0" err="1" smtClean="0"/>
              <a:t>daalt</a:t>
            </a:r>
            <a:r>
              <a:rPr lang="en-US" sz="2800" b="1" dirty="0" smtClean="0"/>
              <a:t> &gt;40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gedurende</a:t>
            </a:r>
            <a:r>
              <a:rPr lang="en-US" sz="2800" b="1" dirty="0" smtClean="0"/>
              <a:t> min. 15 </a:t>
            </a:r>
            <a:r>
              <a:rPr lang="en-US" sz="2800" b="1" dirty="0" err="1" smtClean="0"/>
              <a:t>minuten</a:t>
            </a:r>
            <a:endParaRPr lang="en-US" sz="2800" b="1" dirty="0" smtClean="0"/>
          </a:p>
          <a:p>
            <a:r>
              <a:rPr lang="en-US" sz="2800" b="1" dirty="0" smtClean="0"/>
              <a:t>DD </a:t>
            </a:r>
          </a:p>
          <a:p>
            <a:pPr lvl="1"/>
            <a:r>
              <a:rPr lang="en-US" b="1" dirty="0" err="1" smtClean="0"/>
              <a:t>Maternaal</a:t>
            </a:r>
            <a:endParaRPr lang="en-US" b="1" dirty="0" smtClean="0"/>
          </a:p>
          <a:p>
            <a:pPr lvl="2"/>
            <a:r>
              <a:rPr lang="en-US" sz="2600" dirty="0" err="1" smtClean="0"/>
              <a:t>Medicatie</a:t>
            </a:r>
            <a:r>
              <a:rPr lang="en-US" sz="2600" dirty="0" smtClean="0"/>
              <a:t> (B-</a:t>
            </a:r>
            <a:r>
              <a:rPr lang="en-US" sz="2600" dirty="0" err="1" smtClean="0"/>
              <a:t>blokker</a:t>
            </a:r>
            <a:r>
              <a:rPr lang="en-US" sz="2600" dirty="0" smtClean="0"/>
              <a:t>)</a:t>
            </a:r>
          </a:p>
          <a:p>
            <a:pPr lvl="2"/>
            <a:r>
              <a:rPr lang="en-US" sz="2600" dirty="0" err="1" smtClean="0"/>
              <a:t>Hypothermie</a:t>
            </a:r>
            <a:endParaRPr lang="en-US" sz="2600" dirty="0" smtClean="0"/>
          </a:p>
          <a:p>
            <a:pPr lvl="2"/>
            <a:r>
              <a:rPr lang="en-US" sz="2600" dirty="0" err="1" smtClean="0"/>
              <a:t>Metabool</a:t>
            </a:r>
            <a:r>
              <a:rPr lang="en-US" sz="2600" dirty="0" smtClean="0"/>
              <a:t>: </a:t>
            </a:r>
            <a:r>
              <a:rPr lang="en-US" sz="2600" dirty="0" err="1" smtClean="0"/>
              <a:t>hypoglycemie</a:t>
            </a:r>
            <a:r>
              <a:rPr lang="en-US" sz="2600" dirty="0" smtClean="0"/>
              <a:t>, </a:t>
            </a:r>
            <a:r>
              <a:rPr lang="en-US" sz="2600" dirty="0" err="1" smtClean="0"/>
              <a:t>hypothyreoidie</a:t>
            </a:r>
            <a:endParaRPr lang="en-US" sz="2600" dirty="0" smtClean="0"/>
          </a:p>
          <a:p>
            <a:pPr lvl="1"/>
            <a:r>
              <a:rPr lang="en-US" b="1" dirty="0" err="1" smtClean="0"/>
              <a:t>Foetaal</a:t>
            </a:r>
            <a:endParaRPr lang="en-US" b="1" dirty="0"/>
          </a:p>
          <a:p>
            <a:pPr lvl="2"/>
            <a:r>
              <a:rPr lang="nl-BE" sz="2600" dirty="0" smtClean="0"/>
              <a:t>Hypoxemie / acidemie</a:t>
            </a:r>
          </a:p>
          <a:p>
            <a:pPr lvl="2"/>
            <a:r>
              <a:rPr lang="nl-BE" sz="2600" dirty="0" smtClean="0"/>
              <a:t>Compressie caput (parasympathisch) bij </a:t>
            </a:r>
          </a:p>
          <a:p>
            <a:pPr lvl="3"/>
            <a:r>
              <a:rPr lang="nl-BE" sz="2200" dirty="0" smtClean="0"/>
              <a:t>Snelle indaling</a:t>
            </a:r>
          </a:p>
          <a:p>
            <a:pPr lvl="3"/>
            <a:r>
              <a:rPr lang="nl-BE" sz="2200" dirty="0" smtClean="0"/>
              <a:t>Starten persen</a:t>
            </a:r>
            <a:endParaRPr lang="nl-BE" sz="2200" dirty="0"/>
          </a:p>
          <a:p>
            <a:pPr lvl="2"/>
            <a:r>
              <a:rPr lang="nl-BE" sz="2600" dirty="0" smtClean="0"/>
              <a:t>Serotiniteit</a:t>
            </a:r>
            <a:endParaRPr lang="nl-BE" sz="2600" dirty="0"/>
          </a:p>
          <a:p>
            <a:pPr lvl="2"/>
            <a:r>
              <a:rPr lang="nl-BE" sz="2600" dirty="0" smtClean="0"/>
              <a:t>Zeldzamer: congenitale hartafwijkingen</a:t>
            </a:r>
          </a:p>
          <a:p>
            <a:pPr lvl="1"/>
            <a:endParaRPr lang="nl-BE" dirty="0"/>
          </a:p>
          <a:p>
            <a:endParaRPr lang="en-US" sz="2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Variabiliteit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smtClean="0">
                <a:solidFill>
                  <a:schemeClr val="accent4"/>
                </a:solidFill>
                <a:sym typeface="Wingdings"/>
              </a:rPr>
              <a:t> </a:t>
            </a:r>
            <a:r>
              <a:rPr lang="en-US" sz="3200" b="1" dirty="0" err="1" smtClean="0">
                <a:solidFill>
                  <a:schemeClr val="accent4"/>
                </a:solidFill>
                <a:sym typeface="Wingdings"/>
              </a:rPr>
              <a:t>Wat</a:t>
            </a:r>
            <a:r>
              <a:rPr lang="en-US" sz="3200" b="1" dirty="0" smtClean="0">
                <a:solidFill>
                  <a:schemeClr val="accent4"/>
                </a:solidFill>
                <a:sym typeface="Wingdings"/>
              </a:rPr>
              <a:t> is </a:t>
            </a:r>
            <a:r>
              <a:rPr lang="en-US" sz="3200" b="1" dirty="0" err="1" smtClean="0">
                <a:solidFill>
                  <a:schemeClr val="accent4"/>
                </a:solidFill>
                <a:sym typeface="Wingdings"/>
              </a:rPr>
              <a:t>normaal</a:t>
            </a:r>
            <a:r>
              <a:rPr lang="en-US" sz="3200" b="1" dirty="0" smtClean="0">
                <a:solidFill>
                  <a:schemeClr val="accent4"/>
                </a:solidFill>
                <a:sym typeface="Wingdings"/>
              </a:rPr>
              <a:t>?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8" y="1150239"/>
            <a:ext cx="6217212" cy="536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Variabiliteit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7" y="1150239"/>
            <a:ext cx="6575262" cy="539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0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Variabiliteit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Verminderde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variabiliteit</a:t>
            </a:r>
            <a:r>
              <a:rPr lang="en-US" sz="2800" b="1" dirty="0" smtClean="0"/>
              <a:t> (2-5bpm) </a:t>
            </a:r>
          </a:p>
          <a:p>
            <a:pPr lvl="1"/>
            <a:r>
              <a:rPr lang="en-US" dirty="0" err="1" smtClean="0"/>
              <a:t>Maximaal</a:t>
            </a:r>
            <a:r>
              <a:rPr lang="en-US" dirty="0" smtClean="0"/>
              <a:t> 40 </a:t>
            </a:r>
            <a:r>
              <a:rPr lang="en-US" dirty="0" err="1" smtClean="0"/>
              <a:t>minuten</a:t>
            </a:r>
            <a:endParaRPr lang="en-US" sz="2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2" y="2409326"/>
            <a:ext cx="8320317" cy="418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Variabiliteit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Strak</a:t>
            </a:r>
            <a:r>
              <a:rPr lang="en-US" sz="2800" b="1" dirty="0" smtClean="0"/>
              <a:t> (&lt;2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)</a:t>
            </a:r>
            <a:endParaRPr lang="en-US" dirty="0" smtClean="0"/>
          </a:p>
          <a:p>
            <a:pPr marL="0" indent="0">
              <a:buNone/>
            </a:pP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" y="2122180"/>
            <a:ext cx="8912955" cy="4338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5895" y="3827697"/>
            <a:ext cx="2392663" cy="584776"/>
          </a:xfrm>
          <a:prstGeom prst="rect">
            <a:avLst/>
          </a:prstGeom>
          <a:solidFill>
            <a:srgbClr val="FF535D"/>
          </a:solidFill>
          <a:ln>
            <a:solidFill>
              <a:srgbClr val="9D9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Abnormaal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Acceleraties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092"/>
            <a:ext cx="8580491" cy="5463635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BHF&gt; </a:t>
            </a:r>
            <a:r>
              <a:rPr lang="nl-BE" sz="2800" b="1" dirty="0"/>
              <a:t>15 </a:t>
            </a:r>
            <a:r>
              <a:rPr lang="nl-BE" sz="2800" b="1" dirty="0" smtClean="0"/>
              <a:t>bpm ged. </a:t>
            </a:r>
            <a:r>
              <a:rPr lang="nl-BE" sz="2800" b="1" dirty="0"/>
              <a:t>&gt; 15 </a:t>
            </a:r>
            <a:r>
              <a:rPr lang="nl-BE" sz="2800" b="1" dirty="0" smtClean="0"/>
              <a:t>seconden </a:t>
            </a:r>
            <a:r>
              <a:rPr lang="nl-BE" sz="2800" dirty="0" smtClean="0"/>
              <a:t>(AD&lt;35 BHF&gt;10 bpm)</a:t>
            </a:r>
            <a:endParaRPr lang="nl-BE" sz="2800" dirty="0"/>
          </a:p>
          <a:p>
            <a:r>
              <a:rPr lang="nl-BE" sz="2800" dirty="0" smtClean="0"/>
              <a:t>Aanwezig (2 per 30 min) = reactief CTG (optimaal)</a:t>
            </a:r>
          </a:p>
          <a:p>
            <a:r>
              <a:rPr lang="nl-BE" sz="2800" dirty="0" smtClean="0"/>
              <a:t>Afwezig = betekenisloos</a:t>
            </a:r>
            <a:endParaRPr lang="nl-BE" sz="2800" dirty="0"/>
          </a:p>
          <a:p>
            <a:pPr marL="0" indent="0">
              <a:buNone/>
            </a:pP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2" y="3243303"/>
            <a:ext cx="8720181" cy="324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7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Toco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092"/>
            <a:ext cx="8580491" cy="5463635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Frequentie </a:t>
            </a:r>
          </a:p>
          <a:p>
            <a:r>
              <a:rPr lang="nl-BE" sz="2800" b="1" dirty="0" smtClean="0"/>
              <a:t>Géén </a:t>
            </a:r>
            <a:r>
              <a:rPr lang="nl-BE" sz="2800" b="1" u="sng" dirty="0" smtClean="0"/>
              <a:t>kracht</a:t>
            </a:r>
            <a:r>
              <a:rPr lang="nl-BE" sz="2800" b="1" dirty="0" smtClean="0"/>
              <a:t> of </a:t>
            </a:r>
            <a:r>
              <a:rPr lang="nl-BE" sz="2800" b="1" u="sng" dirty="0" smtClean="0"/>
              <a:t>duur</a:t>
            </a:r>
            <a:r>
              <a:rPr lang="nl-BE" sz="2800" b="1" dirty="0" smtClean="0"/>
              <a:t> !!!</a:t>
            </a:r>
          </a:p>
          <a:p>
            <a:pPr lvl="1"/>
            <a:r>
              <a:rPr lang="nl-BE" sz="2400" dirty="0" smtClean="0"/>
              <a:t>Dit dient altijd manueel gedaan te worden!</a:t>
            </a:r>
          </a:p>
          <a:p>
            <a:endParaRPr lang="nl-BE" sz="2800" dirty="0" smtClean="0"/>
          </a:p>
          <a:p>
            <a:r>
              <a:rPr lang="nl-BE" sz="2800" dirty="0" smtClean="0"/>
              <a:t>Polysystolie</a:t>
            </a:r>
            <a:r>
              <a:rPr lang="nl-BE" sz="2800" dirty="0"/>
              <a:t>: </a:t>
            </a:r>
            <a:r>
              <a:rPr lang="nl-BE" sz="2800" dirty="0" smtClean="0"/>
              <a:t>6 of meer weeën </a:t>
            </a:r>
            <a:r>
              <a:rPr lang="nl-BE" sz="2800" dirty="0"/>
              <a:t>per </a:t>
            </a:r>
            <a:r>
              <a:rPr lang="nl-BE" sz="2800" dirty="0" smtClean="0"/>
              <a:t>10 minuten</a:t>
            </a:r>
            <a:endParaRPr lang="nl-BE" sz="2800" dirty="0"/>
          </a:p>
          <a:p>
            <a:r>
              <a:rPr lang="nl-BE" sz="2800" dirty="0" smtClean="0"/>
              <a:t>Extra belangrijk bij </a:t>
            </a:r>
            <a:r>
              <a:rPr lang="nl-BE" sz="2800" dirty="0"/>
              <a:t>suboptimale foetale conditie </a:t>
            </a:r>
          </a:p>
          <a:p>
            <a:endParaRPr lang="nl-BE" sz="2800" dirty="0" smtClean="0"/>
          </a:p>
          <a:p>
            <a:r>
              <a:rPr lang="nl-BE" sz="2800" dirty="0" smtClean="0"/>
              <a:t>Hypertonie</a:t>
            </a:r>
            <a:r>
              <a:rPr lang="nl-BE" sz="2800" dirty="0"/>
              <a:t>: rusttonus voortdurend meer dan </a:t>
            </a:r>
            <a:r>
              <a:rPr lang="nl-BE" sz="2800" dirty="0" smtClean="0"/>
              <a:t>20mmHg</a:t>
            </a:r>
          </a:p>
          <a:p>
            <a:endParaRPr lang="nl-BE" sz="2800" b="1" dirty="0"/>
          </a:p>
          <a:p>
            <a:pPr marL="0" indent="0">
              <a:buNone/>
            </a:pPr>
            <a:r>
              <a:rPr lang="nl-BE" sz="2800" b="1" dirty="0" smtClean="0"/>
              <a:t>Om deceleraties te interpreteren: áltijd toco nodig!</a:t>
            </a:r>
            <a:endParaRPr lang="en-US" sz="2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1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092"/>
            <a:ext cx="8580491" cy="5463635"/>
          </a:xfrm>
        </p:spPr>
        <p:txBody>
          <a:bodyPr>
            <a:normAutofit fontScale="92500" lnSpcReduction="10000"/>
          </a:bodyPr>
          <a:lstStyle/>
          <a:p>
            <a:r>
              <a:rPr lang="nl-BE" b="1" dirty="0"/>
              <a:t>Daling </a:t>
            </a:r>
            <a:r>
              <a:rPr lang="nl-BE" b="1" dirty="0" smtClean="0"/>
              <a:t>BHF &gt; </a:t>
            </a:r>
            <a:r>
              <a:rPr lang="nl-BE" b="1" dirty="0"/>
              <a:t>15 </a:t>
            </a:r>
            <a:r>
              <a:rPr lang="nl-BE" b="1" dirty="0" smtClean="0"/>
              <a:t>bpm ged. </a:t>
            </a:r>
            <a:r>
              <a:rPr lang="nl-BE" b="1" dirty="0"/>
              <a:t>&gt; 10 seconden</a:t>
            </a:r>
          </a:p>
          <a:p>
            <a:endParaRPr lang="nl-BE" u="sng" dirty="0" smtClean="0"/>
          </a:p>
          <a:p>
            <a:r>
              <a:rPr lang="nl-BE" u="sng" dirty="0" smtClean="0"/>
              <a:t>Variabele deceleraties</a:t>
            </a:r>
          </a:p>
          <a:p>
            <a:pPr lvl="1"/>
            <a:r>
              <a:rPr lang="nl-BE" dirty="0" smtClean="0"/>
              <a:t>Kortdurend (&lt;60 seconden</a:t>
            </a:r>
            <a:r>
              <a:rPr lang="nl-BE" dirty="0" smtClean="0"/>
              <a:t>) = </a:t>
            </a:r>
            <a:r>
              <a:rPr lang="nl-BE" b="1" dirty="0" smtClean="0"/>
              <a:t>ongecompliceerd</a:t>
            </a:r>
            <a:endParaRPr lang="nl-BE" b="1" dirty="0" smtClean="0"/>
          </a:p>
          <a:p>
            <a:pPr lvl="1"/>
            <a:r>
              <a:rPr lang="nl-BE" dirty="0" smtClean="0"/>
              <a:t>Langdurig (&gt;60 seconden</a:t>
            </a:r>
            <a:r>
              <a:rPr lang="nl-BE" dirty="0" smtClean="0"/>
              <a:t>) = </a:t>
            </a:r>
            <a:r>
              <a:rPr lang="nl-BE" b="1" dirty="0" smtClean="0"/>
              <a:t>gecompliceerd</a:t>
            </a: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r>
              <a:rPr lang="nl-BE" u="sng" dirty="0" smtClean="0"/>
              <a:t>Uniforme deceleraties</a:t>
            </a:r>
          </a:p>
          <a:p>
            <a:pPr lvl="1"/>
            <a:r>
              <a:rPr lang="nl-BE" dirty="0" smtClean="0"/>
              <a:t>Vroeg </a:t>
            </a:r>
            <a:r>
              <a:rPr lang="nl-BE" strike="sngStrike" dirty="0" smtClean="0"/>
              <a:t>(type I)</a:t>
            </a:r>
          </a:p>
          <a:p>
            <a:pPr lvl="1"/>
            <a:r>
              <a:rPr lang="nl-BE" dirty="0" smtClean="0"/>
              <a:t>Laat </a:t>
            </a:r>
            <a:r>
              <a:rPr lang="nl-BE" strike="sngStrike" dirty="0" smtClean="0"/>
              <a:t>(type II)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u="sng" dirty="0" smtClean="0"/>
              <a:t>Langdurige deceleratie / bradycardie</a:t>
            </a:r>
            <a:endParaRPr lang="nl-BE" u="sng" dirty="0"/>
          </a:p>
          <a:p>
            <a:endParaRPr lang="en-US" sz="28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0" y="1246092"/>
            <a:ext cx="8837829" cy="5463635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Variabele deceleraties</a:t>
            </a:r>
          </a:p>
          <a:p>
            <a:pPr lvl="1"/>
            <a:r>
              <a:rPr lang="nl-BE" sz="2400" dirty="0"/>
              <a:t>Door belemmering van de navelstrengcirculatie</a:t>
            </a:r>
          </a:p>
          <a:p>
            <a:pPr lvl="1"/>
            <a:r>
              <a:rPr lang="nl-BE" sz="2400" dirty="0"/>
              <a:t>Begin is variabel tov het begin van de wee </a:t>
            </a:r>
          </a:p>
          <a:p>
            <a:pPr lvl="1"/>
            <a:r>
              <a:rPr lang="nl-BE" sz="2400" dirty="0" smtClean="0"/>
              <a:t>Per </a:t>
            </a:r>
            <a:r>
              <a:rPr lang="nl-BE" sz="2400" dirty="0"/>
              <a:t>contractie variabel in vorm en duur </a:t>
            </a:r>
          </a:p>
          <a:p>
            <a:pPr lvl="1"/>
            <a:r>
              <a:rPr lang="en-US" sz="2400" dirty="0" err="1" smtClean="0"/>
              <a:t>Hartfrequentie</a:t>
            </a:r>
            <a:r>
              <a:rPr lang="en-US" sz="2400" dirty="0" smtClean="0"/>
              <a:t> </a:t>
            </a:r>
            <a:r>
              <a:rPr lang="en-US" sz="2400" u="sng" dirty="0" err="1"/>
              <a:t>daalt</a:t>
            </a:r>
            <a:r>
              <a:rPr lang="en-US" sz="2400" u="sng" dirty="0"/>
              <a:t> </a:t>
            </a:r>
            <a:r>
              <a:rPr lang="en-US" sz="2400" u="sng" dirty="0" err="1" smtClean="0"/>
              <a:t>meestal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wel</a:t>
            </a:r>
            <a:r>
              <a:rPr lang="en-US" sz="2400" u="sng" dirty="0" smtClean="0"/>
              <a:t> </a:t>
            </a:r>
            <a:r>
              <a:rPr lang="en-US" sz="2400" u="sng" dirty="0"/>
              <a:t>&lt; 100 </a:t>
            </a:r>
            <a:r>
              <a:rPr lang="en-US" sz="2400" u="sng" dirty="0" err="1" smtClean="0"/>
              <a:t>slagen</a:t>
            </a:r>
            <a:endParaRPr lang="en-US" sz="2400" u="sng" dirty="0" smtClean="0"/>
          </a:p>
          <a:p>
            <a:pPr lvl="1"/>
            <a:r>
              <a:rPr lang="en-US" sz="2400" dirty="0" err="1" smtClean="0"/>
              <a:t>Indien</a:t>
            </a:r>
            <a:r>
              <a:rPr lang="en-US" sz="2400" dirty="0" smtClean="0"/>
              <a:t> &lt;60 sec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normaal</a:t>
            </a:r>
            <a:r>
              <a:rPr lang="en-US" sz="2400" dirty="0" smtClean="0">
                <a:sym typeface="Wingdings"/>
              </a:rPr>
              <a:t> / </a:t>
            </a:r>
            <a:r>
              <a:rPr lang="en-US" sz="2400" dirty="0" err="1" smtClean="0">
                <a:sym typeface="Wingdings"/>
              </a:rPr>
              <a:t>suboptimaal</a:t>
            </a:r>
            <a:endParaRPr lang="en-US" sz="2400" dirty="0" smtClean="0">
              <a:sym typeface="Wingdings"/>
            </a:endParaRPr>
          </a:p>
          <a:p>
            <a:pPr lvl="1"/>
            <a:r>
              <a:rPr lang="en-US" sz="2400" dirty="0" err="1" smtClean="0">
                <a:sym typeface="Wingdings"/>
              </a:rPr>
              <a:t>Indien</a:t>
            </a:r>
            <a:r>
              <a:rPr lang="en-US" sz="2400" dirty="0" smtClean="0">
                <a:sym typeface="Wingdings"/>
              </a:rPr>
              <a:t> &gt;60 sec  </a:t>
            </a:r>
            <a:r>
              <a:rPr lang="en-US" sz="2400" dirty="0" err="1" smtClean="0">
                <a:sym typeface="Wingdings"/>
              </a:rPr>
              <a:t>abnormaal</a:t>
            </a:r>
            <a:r>
              <a:rPr lang="en-US" sz="2400" dirty="0" smtClean="0">
                <a:sym typeface="Wingdings"/>
              </a:rPr>
              <a:t>  </a:t>
            </a:r>
            <a:r>
              <a:rPr lang="en-US" sz="2400" dirty="0" err="1" smtClean="0">
                <a:sym typeface="Wingdings"/>
              </a:rPr>
              <a:t>hypoxemie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984438" y="4636304"/>
            <a:ext cx="6951198" cy="196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Tijdens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 smtClean="0"/>
              <a:t>contractie</a:t>
            </a:r>
            <a:r>
              <a:rPr lang="en-US" sz="2400" b="1" dirty="0" smtClean="0"/>
              <a:t>:</a:t>
            </a:r>
            <a:endParaRPr lang="en-US" sz="2400" b="1" u="sng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Toevoer</a:t>
            </a:r>
            <a:r>
              <a:rPr lang="en-US" sz="2000" dirty="0" smtClean="0"/>
              <a:t> </a:t>
            </a:r>
            <a:r>
              <a:rPr lang="en-US" sz="2000" dirty="0" err="1"/>
              <a:t>bloed</a:t>
            </a:r>
            <a:r>
              <a:rPr lang="en-US" sz="2000" dirty="0"/>
              <a:t> </a:t>
            </a:r>
            <a:r>
              <a:rPr lang="en-US" sz="2000" dirty="0" err="1"/>
              <a:t>neemt</a:t>
            </a:r>
            <a:r>
              <a:rPr lang="en-US" sz="2000" dirty="0"/>
              <a:t> </a:t>
            </a:r>
            <a:r>
              <a:rPr lang="en-US" sz="2000" dirty="0" err="1"/>
              <a:t>eerst</a:t>
            </a:r>
            <a:r>
              <a:rPr lang="en-US" sz="2000" dirty="0"/>
              <a:t> </a:t>
            </a:r>
            <a:r>
              <a:rPr lang="en-US" sz="2000" dirty="0" err="1"/>
              <a:t>toemt</a:t>
            </a:r>
            <a:r>
              <a:rPr lang="en-US" sz="2000" dirty="0"/>
              <a:t> toe &amp; </a:t>
            </a:r>
            <a:r>
              <a:rPr lang="en-US" sz="2000" dirty="0" err="1"/>
              <a:t>foetale</a:t>
            </a:r>
            <a:r>
              <a:rPr lang="en-US" sz="2000" dirty="0"/>
              <a:t> </a:t>
            </a:r>
            <a:r>
              <a:rPr lang="en-US" sz="2000" dirty="0" smtClean="0"/>
              <a:t>HF </a:t>
            </a:r>
            <a:r>
              <a:rPr lang="en-US" sz="2000" dirty="0" err="1"/>
              <a:t>stijgt</a:t>
            </a:r>
            <a:r>
              <a:rPr lang="en-US" sz="2000" dirty="0"/>
              <a:t>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Druk</a:t>
            </a:r>
            <a:r>
              <a:rPr lang="en-US" sz="2000" dirty="0" smtClean="0"/>
              <a:t> </a:t>
            </a:r>
            <a:r>
              <a:rPr lang="en-US" sz="2000" dirty="0"/>
              <a:t>in utero </a:t>
            </a:r>
            <a:r>
              <a:rPr lang="en-US" sz="2000" dirty="0" err="1"/>
              <a:t>stijgt</a:t>
            </a:r>
            <a:r>
              <a:rPr lang="en-US" sz="2000" dirty="0"/>
              <a:t> door </a:t>
            </a:r>
            <a:r>
              <a:rPr lang="en-US" sz="2000" dirty="0" err="1"/>
              <a:t>contractie</a:t>
            </a:r>
            <a:r>
              <a:rPr lang="en-US" sz="2000" dirty="0"/>
              <a:t>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Navelstrengvene</a:t>
            </a:r>
            <a:r>
              <a:rPr lang="en-US" sz="2000" dirty="0" smtClean="0"/>
              <a:t> </a:t>
            </a:r>
            <a:r>
              <a:rPr lang="en-US" sz="2000" dirty="0" err="1"/>
              <a:t>occlusie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HF </a:t>
            </a:r>
            <a:r>
              <a:rPr lang="en-US" sz="2000" dirty="0" err="1" smtClean="0"/>
              <a:t>daalt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Uterusdruk</a:t>
            </a:r>
            <a:r>
              <a:rPr lang="en-US" sz="2000" dirty="0" smtClean="0"/>
              <a:t> </a:t>
            </a:r>
            <a:r>
              <a:rPr lang="en-US" sz="2000" dirty="0" err="1"/>
              <a:t>neemt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t</a:t>
            </a:r>
            <a:r>
              <a:rPr lang="en-US" sz="2000" dirty="0" err="1"/>
              <a:t>oevoer</a:t>
            </a:r>
            <a:r>
              <a:rPr lang="en-US" sz="2000" dirty="0"/>
              <a:t> </a:t>
            </a:r>
            <a:r>
              <a:rPr lang="en-US" sz="2000" dirty="0" err="1"/>
              <a:t>stijgt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HF</a:t>
            </a:r>
            <a:r>
              <a:rPr lang="en-US" sz="2000" dirty="0" smtClean="0"/>
              <a:t> </a:t>
            </a:r>
            <a:r>
              <a:rPr lang="en-US" sz="2000" dirty="0" err="1"/>
              <a:t>ook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9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>
                <a:solidFill>
                  <a:srgbClr val="4A66AC"/>
                </a:solidFill>
              </a:rPr>
              <a:t>F</a:t>
            </a:r>
            <a:r>
              <a:rPr lang="en-US" b="1" dirty="0" err="1" smtClean="0">
                <a:solidFill>
                  <a:srgbClr val="4A66AC"/>
                </a:solidFill>
              </a:rPr>
              <a:t>oetale</a:t>
            </a:r>
            <a:r>
              <a:rPr lang="en-US" b="1" dirty="0" smtClean="0">
                <a:solidFill>
                  <a:srgbClr val="4A66AC"/>
                </a:solidFill>
              </a:rPr>
              <a:t> monitoring</a:t>
            </a:r>
            <a:endParaRPr lang="en-US" b="1" dirty="0">
              <a:solidFill>
                <a:srgbClr val="4A66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218" cy="49777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CTG </a:t>
            </a:r>
            <a:r>
              <a:rPr lang="en-US" sz="2800" dirty="0" err="1" smtClean="0"/>
              <a:t>geintroduceerd</a:t>
            </a:r>
            <a:r>
              <a:rPr lang="en-US" sz="2800" dirty="0" smtClean="0"/>
              <a:t> </a:t>
            </a:r>
            <a:r>
              <a:rPr lang="en-US" sz="2800" dirty="0" err="1" smtClean="0"/>
              <a:t>om</a:t>
            </a:r>
            <a:r>
              <a:rPr lang="en-US" sz="2800" dirty="0" smtClean="0"/>
              <a:t> </a:t>
            </a:r>
            <a:r>
              <a:rPr lang="en-US" sz="2800" dirty="0" err="1" smtClean="0"/>
              <a:t>foetale</a:t>
            </a:r>
            <a:r>
              <a:rPr lang="en-US" sz="2800" dirty="0" smtClean="0"/>
              <a:t> </a:t>
            </a:r>
            <a:r>
              <a:rPr lang="en-US" sz="2800" dirty="0" err="1" smtClean="0"/>
              <a:t>asfyxie</a:t>
            </a:r>
            <a:r>
              <a:rPr lang="en-US" sz="2800" dirty="0" smtClean="0"/>
              <a:t> </a:t>
            </a:r>
            <a:r>
              <a:rPr lang="en-US" sz="2800" dirty="0" err="1" smtClean="0"/>
              <a:t>te</a:t>
            </a:r>
            <a:r>
              <a:rPr lang="en-US" sz="2800" dirty="0" smtClean="0"/>
              <a:t> </a:t>
            </a:r>
            <a:r>
              <a:rPr lang="en-US" sz="2800" dirty="0" err="1" smtClean="0"/>
              <a:t>voorkomen</a:t>
            </a:r>
            <a:endParaRPr lang="en-US" sz="2800" dirty="0" smtClean="0"/>
          </a:p>
          <a:p>
            <a:endParaRPr lang="en-US" sz="1200" dirty="0" smtClean="0"/>
          </a:p>
          <a:p>
            <a:r>
              <a:rPr lang="en-US" sz="2800" dirty="0" err="1" smtClean="0"/>
              <a:t>Voorspellende</a:t>
            </a:r>
            <a:r>
              <a:rPr lang="en-US" sz="2800" dirty="0" smtClean="0"/>
              <a:t> </a:t>
            </a:r>
            <a:r>
              <a:rPr lang="en-US" sz="2800" dirty="0" err="1" smtClean="0"/>
              <a:t>waarde</a:t>
            </a:r>
            <a:endParaRPr lang="en-US" sz="2800" dirty="0" smtClean="0"/>
          </a:p>
          <a:p>
            <a:pPr lvl="1"/>
            <a:r>
              <a:rPr lang="en-US" sz="2400" b="1" dirty="0" err="1" smtClean="0"/>
              <a:t>Lage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sensitiviteit</a:t>
            </a:r>
            <a:r>
              <a:rPr lang="en-US" sz="2400" b="1" dirty="0" smtClean="0"/>
              <a:t> (20%)</a:t>
            </a:r>
          </a:p>
          <a:p>
            <a:pPr lvl="2"/>
            <a:r>
              <a:rPr lang="en-US" sz="2000" dirty="0"/>
              <a:t>Groot </a:t>
            </a:r>
            <a:r>
              <a:rPr lang="en-US" sz="2000" dirty="0" err="1"/>
              <a:t>aantal</a:t>
            </a:r>
            <a:r>
              <a:rPr lang="en-US" sz="2000" dirty="0"/>
              <a:t> </a:t>
            </a:r>
            <a:r>
              <a:rPr lang="en-US" sz="2000" dirty="0" err="1"/>
              <a:t>foetus</a:t>
            </a:r>
            <a:r>
              <a:rPr lang="en-US" sz="2000" dirty="0"/>
              <a:t> </a:t>
            </a:r>
            <a:r>
              <a:rPr lang="en-US" sz="2000" dirty="0" err="1"/>
              <a:t>vertoont</a:t>
            </a:r>
            <a:r>
              <a:rPr lang="en-US" sz="2000" dirty="0"/>
              <a:t> </a:t>
            </a:r>
            <a:r>
              <a:rPr lang="en-US" sz="2000" dirty="0" err="1"/>
              <a:t>afwijkingen</a:t>
            </a:r>
            <a:r>
              <a:rPr lang="en-US" sz="2000" dirty="0"/>
              <a:t> op het CTG </a:t>
            </a:r>
            <a:r>
              <a:rPr lang="en-US" sz="2000" dirty="0" err="1"/>
              <a:t>zonder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</a:t>
            </a:r>
            <a:r>
              <a:rPr lang="en-US" sz="2000" dirty="0" err="1"/>
              <a:t>er</a:t>
            </a:r>
            <a:r>
              <a:rPr lang="en-US" sz="2000" dirty="0"/>
              <a:t> </a:t>
            </a:r>
            <a:r>
              <a:rPr lang="en-US" sz="2000" dirty="0" err="1"/>
              <a:t>sprake</a:t>
            </a:r>
            <a:r>
              <a:rPr lang="en-US" sz="2000" dirty="0"/>
              <a:t> is van </a:t>
            </a:r>
            <a:r>
              <a:rPr lang="en-US" sz="2000" dirty="0" err="1"/>
              <a:t>asfyxie</a:t>
            </a:r>
            <a:endParaRPr lang="en-US" sz="2000" dirty="0"/>
          </a:p>
          <a:p>
            <a:pPr lvl="1"/>
            <a:r>
              <a:rPr lang="en-US" sz="2400" b="1" dirty="0" err="1" smtClean="0"/>
              <a:t>Hoge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specificiteit</a:t>
            </a:r>
            <a:r>
              <a:rPr lang="en-US" sz="2400" b="1" dirty="0" smtClean="0"/>
              <a:t> (95%)</a:t>
            </a:r>
          </a:p>
          <a:p>
            <a:pPr lvl="2"/>
            <a:r>
              <a:rPr lang="en-US" sz="2000" dirty="0" err="1" smtClean="0"/>
              <a:t>Kan</a:t>
            </a:r>
            <a:r>
              <a:rPr lang="en-US" sz="2000" dirty="0" smtClean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normale</a:t>
            </a:r>
            <a:r>
              <a:rPr lang="en-US" sz="2000" dirty="0"/>
              <a:t>, </a:t>
            </a:r>
            <a:r>
              <a:rPr lang="en-US" sz="2000" dirty="0" err="1"/>
              <a:t>gezonde</a:t>
            </a:r>
            <a:r>
              <a:rPr lang="en-US" sz="2000" dirty="0"/>
              <a:t> </a:t>
            </a:r>
            <a:r>
              <a:rPr lang="en-US" sz="2000" dirty="0" err="1"/>
              <a:t>foetus</a:t>
            </a:r>
            <a:r>
              <a:rPr lang="en-US" sz="2000" dirty="0"/>
              <a:t> </a:t>
            </a:r>
            <a:r>
              <a:rPr lang="en-US" sz="2000" dirty="0" err="1"/>
              <a:t>goed</a:t>
            </a:r>
            <a:r>
              <a:rPr lang="en-US" sz="2000" dirty="0"/>
              <a:t> </a:t>
            </a:r>
            <a:r>
              <a:rPr lang="en-US" sz="2000" dirty="0" err="1" smtClean="0"/>
              <a:t>indentificeren</a:t>
            </a:r>
            <a:endParaRPr lang="en-US" sz="2000" dirty="0" smtClean="0"/>
          </a:p>
          <a:p>
            <a:endParaRPr lang="en-US" sz="1200" dirty="0" smtClean="0"/>
          </a:p>
          <a:p>
            <a:r>
              <a:rPr lang="en-US" sz="2800" dirty="0" err="1" smtClean="0"/>
              <a:t>Interobserver</a:t>
            </a:r>
            <a:r>
              <a:rPr lang="en-US" sz="2800" dirty="0" smtClean="0"/>
              <a:t> </a:t>
            </a:r>
            <a:r>
              <a:rPr lang="en-US" sz="2800" dirty="0" err="1" smtClean="0"/>
              <a:t>variabiliteit</a:t>
            </a:r>
            <a:endParaRPr lang="en-US" sz="2800" dirty="0"/>
          </a:p>
          <a:p>
            <a:endParaRPr lang="en-US" sz="1200" dirty="0" smtClean="0"/>
          </a:p>
          <a:p>
            <a:r>
              <a:rPr lang="en-US" sz="2800" dirty="0" err="1" smtClean="0"/>
              <a:t>Verhoogd</a:t>
            </a:r>
            <a:r>
              <a:rPr lang="en-US" sz="2800" dirty="0" smtClean="0"/>
              <a:t> </a:t>
            </a:r>
            <a:r>
              <a:rPr lang="en-US" sz="2800" dirty="0" err="1" smtClean="0"/>
              <a:t>sectio</a:t>
            </a:r>
            <a:r>
              <a:rPr lang="en-US" sz="2800" dirty="0"/>
              <a:t> </a:t>
            </a:r>
            <a:r>
              <a:rPr lang="en-US" sz="2800" dirty="0" smtClean="0"/>
              <a:t>% (</a:t>
            </a:r>
            <a:r>
              <a:rPr lang="en-US" sz="2800" dirty="0" err="1" smtClean="0"/>
              <a:t>m.n</a:t>
            </a:r>
            <a:r>
              <a:rPr lang="en-US" sz="2800" dirty="0" smtClean="0"/>
              <a:t>. </a:t>
            </a:r>
            <a:r>
              <a:rPr lang="en-US" sz="2800" dirty="0" err="1" smtClean="0"/>
              <a:t>bij</a:t>
            </a:r>
            <a:r>
              <a:rPr lang="en-US" sz="2800" dirty="0" smtClean="0"/>
              <a:t> </a:t>
            </a:r>
            <a:r>
              <a:rPr lang="en-US" sz="2800" dirty="0" err="1" smtClean="0"/>
              <a:t>onmogelijkheid</a:t>
            </a:r>
            <a:r>
              <a:rPr lang="en-US" sz="2800" dirty="0" smtClean="0"/>
              <a:t> tot MBO)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Variabele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1" y="1150240"/>
            <a:ext cx="8837829" cy="1854920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Ongecompliceerd</a:t>
            </a:r>
          </a:p>
          <a:p>
            <a:pPr lvl="1"/>
            <a:r>
              <a:rPr lang="nl-BE" sz="2400" dirty="0" smtClean="0"/>
              <a:t>&lt;60 seconden </a:t>
            </a:r>
          </a:p>
          <a:p>
            <a:pPr lvl="1"/>
            <a:r>
              <a:rPr lang="nl-BE" sz="2400" u="sng" dirty="0" smtClean="0"/>
              <a:t>&lt;60 bpm slagenverlies</a:t>
            </a:r>
          </a:p>
          <a:p>
            <a:pPr marL="457200" lvl="1" indent="0">
              <a:buNone/>
            </a:pPr>
            <a:endParaRPr lang="en-US" sz="24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797"/>
          <a:stretch/>
        </p:blipFill>
        <p:spPr>
          <a:xfrm>
            <a:off x="124735" y="3005159"/>
            <a:ext cx="8859102" cy="375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66706" y="2118164"/>
            <a:ext cx="2438022" cy="5847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Normaal</a:t>
            </a:r>
            <a:r>
              <a:rPr lang="en-US" sz="3200" b="1" dirty="0" smtClean="0"/>
              <a:t> CTG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Variabele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1" y="1150240"/>
            <a:ext cx="8837829" cy="1854920"/>
          </a:xfrm>
        </p:spPr>
        <p:txBody>
          <a:bodyPr>
            <a:normAutofit/>
          </a:bodyPr>
          <a:lstStyle/>
          <a:p>
            <a:r>
              <a:rPr lang="nl-BE" sz="2800" b="1" dirty="0"/>
              <a:t>Ongecompliceerd</a:t>
            </a:r>
          </a:p>
          <a:p>
            <a:pPr lvl="1"/>
            <a:r>
              <a:rPr lang="nl-BE" sz="2400" dirty="0" smtClean="0"/>
              <a:t>&lt;60 </a:t>
            </a:r>
            <a:r>
              <a:rPr lang="nl-BE" sz="2400" dirty="0"/>
              <a:t>seconden </a:t>
            </a:r>
          </a:p>
          <a:p>
            <a:pPr lvl="1"/>
            <a:r>
              <a:rPr lang="nl-BE" sz="2400" u="sng" dirty="0" smtClean="0"/>
              <a:t>&gt;60 </a:t>
            </a:r>
            <a:r>
              <a:rPr lang="nl-BE" sz="2400" u="sng" dirty="0"/>
              <a:t>bpm slagenverlies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7139" y="2197547"/>
            <a:ext cx="3209118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Suboptimaal</a:t>
            </a:r>
            <a:r>
              <a:rPr lang="en-US" sz="3200" b="1" dirty="0" smtClean="0"/>
              <a:t> CTG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715" r="9045"/>
          <a:stretch/>
        </p:blipFill>
        <p:spPr>
          <a:xfrm>
            <a:off x="457200" y="3005160"/>
            <a:ext cx="8096502" cy="366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3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Variabele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</a:rPr>
              <a:t>d</a:t>
            </a:r>
            <a:r>
              <a:rPr lang="en-US" sz="3200" b="1" dirty="0" err="1" smtClean="0">
                <a:solidFill>
                  <a:schemeClr val="accent4"/>
                </a:solidFill>
              </a:rPr>
              <a:t>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1" y="1150240"/>
            <a:ext cx="8837829" cy="1854920"/>
          </a:xfrm>
        </p:spPr>
        <p:txBody>
          <a:bodyPr>
            <a:normAutofit/>
          </a:bodyPr>
          <a:lstStyle/>
          <a:p>
            <a:r>
              <a:rPr lang="nl-BE" sz="2800" b="1" dirty="0"/>
              <a:t>G</a:t>
            </a:r>
            <a:r>
              <a:rPr lang="nl-BE" sz="2800" b="1" dirty="0" smtClean="0"/>
              <a:t>ecompliceerd</a:t>
            </a:r>
            <a:endParaRPr lang="nl-BE" sz="2800" b="1" dirty="0"/>
          </a:p>
          <a:p>
            <a:pPr lvl="1"/>
            <a:r>
              <a:rPr lang="nl-BE" sz="2400" u="sng" dirty="0" smtClean="0"/>
              <a:t>&gt;60 </a:t>
            </a:r>
            <a:r>
              <a:rPr lang="nl-BE" sz="2400" u="sng" dirty="0"/>
              <a:t>seconden </a:t>
            </a:r>
          </a:p>
          <a:p>
            <a:pPr lvl="1"/>
            <a:r>
              <a:rPr lang="nl-BE" sz="2400" dirty="0" smtClean="0"/>
              <a:t>ongeacht slagenverlies</a:t>
            </a:r>
            <a:endParaRPr lang="nl-BE" sz="2400" dirty="0"/>
          </a:p>
          <a:p>
            <a:pPr marL="457200" lvl="1" indent="0">
              <a:buNone/>
            </a:pPr>
            <a:endParaRPr lang="en-US" sz="24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647139" y="2197547"/>
            <a:ext cx="3209118" cy="584776"/>
          </a:xfrm>
          <a:prstGeom prst="rect">
            <a:avLst/>
          </a:prstGeom>
          <a:solidFill>
            <a:srgbClr val="FF535D"/>
          </a:solidFill>
          <a:ln>
            <a:solidFill>
              <a:srgbClr val="9D9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Abnormaal</a:t>
            </a:r>
            <a:r>
              <a:rPr lang="en-US" sz="3200" b="1" dirty="0" smtClean="0"/>
              <a:t> CTG</a:t>
            </a:r>
            <a:endParaRPr lang="en-US" sz="32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3" y="2919703"/>
            <a:ext cx="8815294" cy="368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>
            <a:off x="4377765" y="3792069"/>
            <a:ext cx="672351" cy="0"/>
          </a:xfrm>
          <a:prstGeom prst="straightConnector1">
            <a:avLst/>
          </a:prstGeom>
          <a:ln>
            <a:solidFill>
              <a:srgbClr val="FF535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55577" y="3792069"/>
            <a:ext cx="672351" cy="0"/>
          </a:xfrm>
          <a:prstGeom prst="straightConnector1">
            <a:avLst/>
          </a:prstGeom>
          <a:ln>
            <a:solidFill>
              <a:srgbClr val="FF535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43742" y="3792069"/>
            <a:ext cx="672351" cy="0"/>
          </a:xfrm>
          <a:prstGeom prst="straightConnector1">
            <a:avLst/>
          </a:prstGeom>
          <a:ln>
            <a:solidFill>
              <a:srgbClr val="FF535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092"/>
            <a:ext cx="8580491" cy="5463635"/>
          </a:xfrm>
        </p:spPr>
        <p:txBody>
          <a:bodyPr>
            <a:normAutofit fontScale="92500" lnSpcReduction="10000"/>
          </a:bodyPr>
          <a:lstStyle/>
          <a:p>
            <a:r>
              <a:rPr lang="nl-BE" b="1" dirty="0"/>
              <a:t>Daling </a:t>
            </a:r>
            <a:r>
              <a:rPr lang="nl-BE" b="1" dirty="0" smtClean="0"/>
              <a:t>BHF &gt; </a:t>
            </a:r>
            <a:r>
              <a:rPr lang="nl-BE" b="1" dirty="0"/>
              <a:t>15 </a:t>
            </a:r>
            <a:r>
              <a:rPr lang="nl-BE" b="1" dirty="0" smtClean="0"/>
              <a:t>bpm ged. </a:t>
            </a:r>
            <a:r>
              <a:rPr lang="nl-BE" b="1" dirty="0"/>
              <a:t>&gt; 10 seconden</a:t>
            </a:r>
          </a:p>
          <a:p>
            <a:endParaRPr lang="nl-BE" u="sng" dirty="0" smtClean="0"/>
          </a:p>
          <a:p>
            <a:r>
              <a:rPr lang="nl-BE" u="sng" dirty="0" smtClean="0"/>
              <a:t>Variabele deceleraties</a:t>
            </a:r>
          </a:p>
          <a:p>
            <a:pPr lvl="1"/>
            <a:r>
              <a:rPr lang="nl-BE" dirty="0" smtClean="0"/>
              <a:t>Kortdurend (&lt;60 seconden</a:t>
            </a:r>
            <a:r>
              <a:rPr lang="nl-BE" dirty="0" smtClean="0"/>
              <a:t>) = </a:t>
            </a:r>
            <a:r>
              <a:rPr lang="nl-BE" b="1" dirty="0" smtClean="0"/>
              <a:t>ongecompliceerd</a:t>
            </a:r>
            <a:endParaRPr lang="nl-BE" b="1" dirty="0" smtClean="0"/>
          </a:p>
          <a:p>
            <a:pPr lvl="1"/>
            <a:r>
              <a:rPr lang="nl-BE" dirty="0" smtClean="0"/>
              <a:t>Langdurig (&gt;60 seconden</a:t>
            </a:r>
            <a:r>
              <a:rPr lang="nl-BE" dirty="0" smtClean="0"/>
              <a:t>) = </a:t>
            </a:r>
            <a:r>
              <a:rPr lang="nl-BE" b="1" dirty="0" smtClean="0"/>
              <a:t>gecompliceerd</a:t>
            </a:r>
            <a:endParaRPr lang="nl-BE" b="1" dirty="0" smtClean="0"/>
          </a:p>
          <a:p>
            <a:pPr marL="457200" lvl="1" indent="0">
              <a:buNone/>
            </a:pPr>
            <a:endParaRPr lang="nl-BE" dirty="0" smtClean="0"/>
          </a:p>
          <a:p>
            <a:r>
              <a:rPr lang="nl-BE" u="sng" dirty="0" smtClean="0"/>
              <a:t>Uniforme deceleraties</a:t>
            </a:r>
          </a:p>
          <a:p>
            <a:pPr lvl="1"/>
            <a:r>
              <a:rPr lang="nl-BE" dirty="0" smtClean="0"/>
              <a:t>Vroeg </a:t>
            </a:r>
            <a:r>
              <a:rPr lang="nl-BE" strike="sngStrike" dirty="0" smtClean="0"/>
              <a:t>(type I)</a:t>
            </a:r>
          </a:p>
          <a:p>
            <a:pPr lvl="1"/>
            <a:r>
              <a:rPr lang="nl-BE" dirty="0" smtClean="0"/>
              <a:t>Laat </a:t>
            </a:r>
            <a:r>
              <a:rPr lang="nl-BE" strike="sngStrike" dirty="0" smtClean="0"/>
              <a:t>(type II)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u="sng" dirty="0" smtClean="0"/>
              <a:t>Langdurige deceleratie / bradycardie</a:t>
            </a:r>
            <a:endParaRPr lang="nl-BE" u="sng" dirty="0"/>
          </a:p>
          <a:p>
            <a:endParaRPr lang="en-US" sz="28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chemeClr val="accent4"/>
                </a:solidFill>
              </a:rPr>
              <a:t>Uniforme</a:t>
            </a:r>
            <a:r>
              <a:rPr lang="en-US" sz="3600" b="1" dirty="0" smtClean="0">
                <a:solidFill>
                  <a:schemeClr val="accent4"/>
                </a:solidFill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</a:rPr>
              <a:t>deceleraties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0" y="1246092"/>
            <a:ext cx="8837829" cy="5463635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Vroege deceleraties</a:t>
            </a:r>
            <a:endParaRPr lang="nl-BE" sz="2800" b="1" dirty="0"/>
          </a:p>
          <a:p>
            <a:pPr lvl="1"/>
            <a:r>
              <a:rPr lang="is-IS" sz="2400" dirty="0" smtClean="0"/>
              <a:t>Uteruscontractie met verhoogde schedeldruk (n. </a:t>
            </a:r>
            <a:r>
              <a:rPr lang="en-US" sz="2400" dirty="0" smtClean="0"/>
              <a:t>v</a:t>
            </a:r>
            <a:r>
              <a:rPr lang="is-IS" sz="2400" dirty="0" smtClean="0"/>
              <a:t>agus reactie)</a:t>
            </a:r>
          </a:p>
          <a:p>
            <a:pPr lvl="1"/>
            <a:r>
              <a:rPr lang="en-US" sz="2400" dirty="0" err="1"/>
              <a:t>Begint</a:t>
            </a:r>
            <a:r>
              <a:rPr lang="en-US" sz="2400" dirty="0"/>
              <a:t> </a:t>
            </a:r>
            <a:r>
              <a:rPr lang="en-US" sz="2400" dirty="0" err="1"/>
              <a:t>voordat</a:t>
            </a:r>
            <a:r>
              <a:rPr lang="en-US" sz="2400" dirty="0"/>
              <a:t> de </a:t>
            </a:r>
            <a:r>
              <a:rPr lang="en-US" sz="2400" dirty="0" err="1"/>
              <a:t>contractie</a:t>
            </a:r>
            <a:r>
              <a:rPr lang="en-US" sz="2400" dirty="0"/>
              <a:t> op </a:t>
            </a:r>
            <a:r>
              <a:rPr lang="en-US" sz="2400" dirty="0" err="1"/>
              <a:t>hoogtepunt</a:t>
            </a:r>
            <a:r>
              <a:rPr lang="en-US" sz="2400" dirty="0"/>
              <a:t> is </a:t>
            </a:r>
          </a:p>
          <a:p>
            <a:pPr lvl="1"/>
            <a:r>
              <a:rPr lang="en-US" sz="2400" dirty="0" err="1" smtClean="0"/>
              <a:t>Hartfrequentie</a:t>
            </a:r>
            <a:r>
              <a:rPr lang="en-US" sz="2400" dirty="0" smtClean="0"/>
              <a:t> </a:t>
            </a:r>
            <a:r>
              <a:rPr lang="en-US" sz="2400" u="sng" dirty="0" err="1"/>
              <a:t>daalt</a:t>
            </a:r>
            <a:r>
              <a:rPr lang="en-US" sz="2400" u="sng" dirty="0"/>
              <a:t> </a:t>
            </a:r>
            <a:r>
              <a:rPr lang="en-US" sz="2400" u="sng" dirty="0" smtClean="0"/>
              <a:t>in </a:t>
            </a:r>
            <a:r>
              <a:rPr lang="en-US" sz="2400" u="sng" dirty="0" err="1" smtClean="0"/>
              <a:t>principe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niet</a:t>
            </a:r>
            <a:r>
              <a:rPr lang="en-US" sz="2400" u="sng" dirty="0" smtClean="0"/>
              <a:t> </a:t>
            </a:r>
            <a:r>
              <a:rPr lang="en-US" sz="2400" u="sng" dirty="0"/>
              <a:t>&lt; 100 </a:t>
            </a:r>
            <a:r>
              <a:rPr lang="en-US" sz="2400" u="sng" dirty="0" err="1" smtClean="0"/>
              <a:t>slagen</a:t>
            </a:r>
            <a:endParaRPr lang="en-US" sz="2400" u="sng" dirty="0" smtClean="0"/>
          </a:p>
          <a:p>
            <a:pPr lvl="1"/>
            <a:r>
              <a:rPr lang="en-US" sz="2400" dirty="0" err="1" smtClean="0"/>
              <a:t>Minst</a:t>
            </a:r>
            <a:r>
              <a:rPr lang="en-US" sz="2400" dirty="0" smtClean="0"/>
              <a:t> </a:t>
            </a:r>
            <a:r>
              <a:rPr lang="en-US" sz="2400" dirty="0" err="1" smtClean="0"/>
              <a:t>voorkomend</a:t>
            </a:r>
            <a:r>
              <a:rPr lang="en-US" sz="2400" u="sng" dirty="0" smtClean="0"/>
              <a:t> </a:t>
            </a:r>
            <a:endParaRPr lang="en-US" sz="2400" u="sng" dirty="0"/>
          </a:p>
          <a:p>
            <a:pPr lvl="1"/>
            <a:endParaRPr lang="en-US" sz="2400" u="sng" dirty="0" smtClean="0"/>
          </a:p>
          <a:p>
            <a:pPr lvl="1"/>
            <a:r>
              <a:rPr lang="en-US" sz="2400" u="sng" dirty="0" err="1" smtClean="0"/>
              <a:t>Geen</a:t>
            </a:r>
            <a:r>
              <a:rPr lang="en-US" sz="2400" u="sng" dirty="0" smtClean="0"/>
              <a:t> </a:t>
            </a:r>
            <a:r>
              <a:rPr lang="en-US" sz="2400" u="sng" dirty="0" err="1"/>
              <a:t>teken</a:t>
            </a:r>
            <a:r>
              <a:rPr lang="en-US" sz="2400" u="sng" dirty="0"/>
              <a:t> van </a:t>
            </a:r>
            <a:r>
              <a:rPr lang="en-US" sz="2400" u="sng" dirty="0" err="1"/>
              <a:t>hypoxie</a:t>
            </a:r>
            <a:endParaRPr lang="en-US" sz="2400" u="sng" dirty="0"/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chemeClr val="accent4"/>
                </a:solidFill>
              </a:rPr>
              <a:t>Uniforme</a:t>
            </a:r>
            <a:r>
              <a:rPr lang="en-US" sz="3600" b="1" dirty="0" smtClean="0">
                <a:solidFill>
                  <a:schemeClr val="accent4"/>
                </a:solidFill>
              </a:rPr>
              <a:t> </a:t>
            </a:r>
            <a:r>
              <a:rPr lang="en-US" sz="3600" b="1" u="sng" dirty="0" err="1" smtClean="0">
                <a:solidFill>
                  <a:schemeClr val="accent4"/>
                </a:solidFill>
              </a:rPr>
              <a:t>vroege</a:t>
            </a:r>
            <a:r>
              <a:rPr lang="en-US" sz="3600" b="1" dirty="0" smtClean="0">
                <a:solidFill>
                  <a:schemeClr val="accent4"/>
                </a:solidFill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</a:rPr>
              <a:t>deceleraties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6092"/>
            <a:ext cx="8580491" cy="5463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600" b="1" dirty="0" smtClean="0"/>
              <a:t>Uteruscontractie + verhoogde schedeldruk (n. </a:t>
            </a:r>
            <a:r>
              <a:rPr lang="en-US" sz="2600" b="1" dirty="0" smtClean="0"/>
              <a:t>v</a:t>
            </a:r>
            <a:r>
              <a:rPr lang="is-IS" sz="2600" b="1" dirty="0" smtClean="0"/>
              <a:t>agus reactie)</a:t>
            </a:r>
            <a:endParaRPr lang="en-US" sz="26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91"/>
          <a:stretch/>
        </p:blipFill>
        <p:spPr>
          <a:xfrm>
            <a:off x="283491" y="2296886"/>
            <a:ext cx="8684647" cy="441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5397667" y="3424747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7853" y="3424746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24035" y="3424747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3606" y="3424746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5494" y="3424747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25758" y="3424747"/>
            <a:ext cx="0" cy="3284981"/>
          </a:xfrm>
          <a:prstGeom prst="line">
            <a:avLst/>
          </a:prstGeom>
          <a:ln>
            <a:solidFill>
              <a:srgbClr val="FF53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48140" y="2571773"/>
            <a:ext cx="2438022" cy="5847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Normaal</a:t>
            </a:r>
            <a:r>
              <a:rPr lang="en-US" sz="3200" b="1" dirty="0" smtClean="0"/>
              <a:t> CTG</a:t>
            </a:r>
            <a:endParaRPr lang="en-US" sz="32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Uniforme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deceleraties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0" y="1246092"/>
            <a:ext cx="8837829" cy="5463635"/>
          </a:xfrm>
        </p:spPr>
        <p:txBody>
          <a:bodyPr>
            <a:normAutofit/>
          </a:bodyPr>
          <a:lstStyle/>
          <a:p>
            <a:r>
              <a:rPr lang="nl-BE" sz="2800" b="1" dirty="0"/>
              <a:t>L</a:t>
            </a:r>
            <a:r>
              <a:rPr lang="nl-BE" sz="2800" b="1" dirty="0" smtClean="0"/>
              <a:t>ate deceleraties</a:t>
            </a:r>
            <a:endParaRPr lang="nl-BE" sz="2800" b="1" dirty="0"/>
          </a:p>
          <a:p>
            <a:pPr lvl="1"/>
            <a:r>
              <a:rPr lang="nl-BE" sz="2400" dirty="0" smtClean="0"/>
              <a:t>Begin </a:t>
            </a:r>
            <a:r>
              <a:rPr lang="nl-BE" sz="2400" dirty="0"/>
              <a:t>valt na het begin van de wee </a:t>
            </a:r>
          </a:p>
          <a:p>
            <a:pPr lvl="1"/>
            <a:r>
              <a:rPr lang="nl-BE" sz="2400" dirty="0" smtClean="0"/>
              <a:t>Verminderde </a:t>
            </a:r>
            <a:r>
              <a:rPr lang="nl-BE" sz="2400" dirty="0"/>
              <a:t>variabiliteit </a:t>
            </a:r>
          </a:p>
          <a:p>
            <a:pPr lvl="1"/>
            <a:r>
              <a:rPr lang="nl-BE" sz="2400" dirty="0" smtClean="0"/>
              <a:t>Soms </a:t>
            </a:r>
            <a:r>
              <a:rPr lang="nl-BE" sz="2400" dirty="0"/>
              <a:t>maar kleine daling in hartfrequentie </a:t>
            </a:r>
          </a:p>
          <a:p>
            <a:pPr lvl="1"/>
            <a:r>
              <a:rPr lang="nl-BE" sz="2400" dirty="0"/>
              <a:t>Uniform en kunnen lijken </a:t>
            </a:r>
            <a:r>
              <a:rPr lang="nl-BE" sz="2400" dirty="0" smtClean="0"/>
              <a:t>(in vorm) </a:t>
            </a:r>
            <a:r>
              <a:rPr lang="nl-BE" sz="2400" dirty="0"/>
              <a:t>op de wee die hem uitlokt  </a:t>
            </a:r>
          </a:p>
          <a:p>
            <a:pPr lvl="1"/>
            <a:endParaRPr lang="nl-BE" sz="2400" u="sng" dirty="0" smtClean="0"/>
          </a:p>
          <a:p>
            <a:pPr lvl="1"/>
            <a:r>
              <a:rPr lang="nl-BE" sz="2400" u="sng" dirty="0" smtClean="0"/>
              <a:t>Foetale </a:t>
            </a:r>
            <a:r>
              <a:rPr lang="nl-BE" sz="2400" u="sng" dirty="0"/>
              <a:t>acidemie / asfyxie</a:t>
            </a:r>
            <a:endParaRPr lang="en-US" sz="2400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10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chemeClr val="accent4"/>
                </a:solidFill>
              </a:rPr>
              <a:t>Uniforme</a:t>
            </a:r>
            <a:r>
              <a:rPr lang="en-US" sz="3600" b="1" dirty="0" smtClean="0">
                <a:solidFill>
                  <a:schemeClr val="accent4"/>
                </a:solidFill>
              </a:rPr>
              <a:t> </a:t>
            </a:r>
            <a:r>
              <a:rPr lang="en-US" sz="3600" b="1" u="sng" dirty="0" smtClean="0">
                <a:solidFill>
                  <a:schemeClr val="accent4"/>
                </a:solidFill>
              </a:rPr>
              <a:t>late</a:t>
            </a:r>
            <a:r>
              <a:rPr lang="en-US" sz="3600" b="1" dirty="0" smtClean="0">
                <a:solidFill>
                  <a:schemeClr val="accent4"/>
                </a:solidFill>
              </a:rPr>
              <a:t> </a:t>
            </a:r>
            <a:r>
              <a:rPr lang="en-US" sz="3600" b="1" dirty="0" err="1" smtClean="0">
                <a:solidFill>
                  <a:schemeClr val="accent4"/>
                </a:solidFill>
              </a:rPr>
              <a:t>deceleraties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70" r="5897"/>
          <a:stretch/>
        </p:blipFill>
        <p:spPr>
          <a:xfrm>
            <a:off x="147415" y="1992307"/>
            <a:ext cx="8723797" cy="434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48140" y="1699919"/>
            <a:ext cx="2223507" cy="584776"/>
          </a:xfrm>
          <a:prstGeom prst="rect">
            <a:avLst/>
          </a:prstGeom>
          <a:solidFill>
            <a:srgbClr val="FF535D"/>
          </a:solidFill>
          <a:ln>
            <a:solidFill>
              <a:srgbClr val="9D9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Abnormaal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7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chemeClr val="accent4"/>
                </a:solidFill>
              </a:rPr>
              <a:t>Uniforme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  <a:r>
              <a:rPr lang="en-US" sz="3600" b="1" u="sng" dirty="0">
                <a:solidFill>
                  <a:schemeClr val="accent4"/>
                </a:solidFill>
              </a:rPr>
              <a:t>late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</a:rPr>
              <a:t>deceleraties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0" y="1246092"/>
            <a:ext cx="8837829" cy="5463635"/>
          </a:xfrm>
        </p:spPr>
        <p:txBody>
          <a:bodyPr>
            <a:normAutofit/>
          </a:bodyPr>
          <a:lstStyle/>
          <a:p>
            <a:r>
              <a:rPr lang="nl-BE" sz="2800" dirty="0"/>
              <a:t>K</a:t>
            </a:r>
            <a:r>
              <a:rPr lang="nl-BE" sz="2800" dirty="0" smtClean="0"/>
              <a:t>unnen </a:t>
            </a:r>
            <a:r>
              <a:rPr lang="nl-BE" sz="2800" dirty="0"/>
              <a:t>lijken in vorm op de wee die hem uitlokt  </a:t>
            </a:r>
          </a:p>
          <a:p>
            <a:endParaRPr lang="nl-BE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70" r="5897"/>
          <a:stretch/>
        </p:blipFill>
        <p:spPr>
          <a:xfrm rot="10800000">
            <a:off x="147415" y="2365837"/>
            <a:ext cx="8723797" cy="434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Wat</a:t>
            </a:r>
            <a:r>
              <a:rPr lang="en-US" sz="3200" b="1" dirty="0" smtClean="0">
                <a:solidFill>
                  <a:schemeClr val="accent4"/>
                </a:solidFill>
              </a:rPr>
              <a:t> is </a:t>
            </a:r>
            <a:r>
              <a:rPr lang="en-US" sz="3200" b="1" dirty="0" err="1" smtClean="0">
                <a:solidFill>
                  <a:schemeClr val="accent4"/>
                </a:solidFill>
              </a:rPr>
              <a:t>acceptabel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tijdens</a:t>
            </a:r>
            <a:r>
              <a:rPr lang="en-US" sz="3200" b="1" dirty="0" smtClean="0">
                <a:solidFill>
                  <a:schemeClr val="accent4"/>
                </a:solidFill>
              </a:rPr>
              <a:t> de </a:t>
            </a:r>
            <a:r>
              <a:rPr lang="en-US" sz="3200" b="1" dirty="0" err="1" smtClean="0">
                <a:solidFill>
                  <a:schemeClr val="accent4"/>
                </a:solidFill>
              </a:rPr>
              <a:t>u</a:t>
            </a:r>
            <a:r>
              <a:rPr lang="en-US" sz="3200" b="1" dirty="0" err="1" smtClean="0">
                <a:solidFill>
                  <a:schemeClr val="accent4"/>
                </a:solidFill>
              </a:rPr>
              <a:t>itdrijving</a:t>
            </a:r>
            <a:r>
              <a:rPr lang="en-US" sz="3200" b="1" dirty="0" smtClean="0">
                <a:solidFill>
                  <a:schemeClr val="accent4"/>
                </a:solidFill>
              </a:rPr>
              <a:t>?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392160" cy="5463635"/>
          </a:xfrm>
        </p:spPr>
        <p:txBody>
          <a:bodyPr>
            <a:normAutofit/>
          </a:bodyPr>
          <a:lstStyle/>
          <a:p>
            <a:r>
              <a:rPr lang="nl-BE" sz="2800" b="1" dirty="0" smtClean="0"/>
              <a:t>Deceleraties </a:t>
            </a:r>
          </a:p>
          <a:p>
            <a:pPr lvl="1"/>
            <a:r>
              <a:rPr lang="nl-BE" sz="2400" dirty="0" smtClean="0"/>
              <a:t>Zeer frequent</a:t>
            </a:r>
          </a:p>
          <a:p>
            <a:pPr lvl="1"/>
            <a:r>
              <a:rPr lang="nl-BE" sz="2400" dirty="0" smtClean="0"/>
              <a:t>Met name bij prematuriteit / serotiniteit</a:t>
            </a:r>
          </a:p>
          <a:p>
            <a:pPr lvl="1"/>
            <a:r>
              <a:rPr lang="nl-BE" sz="2400" dirty="0" smtClean="0"/>
              <a:t>Goede foetale conditie tenzij:</a:t>
            </a:r>
          </a:p>
          <a:p>
            <a:pPr lvl="2"/>
            <a:r>
              <a:rPr lang="nl-BE" sz="2000" dirty="0" smtClean="0"/>
              <a:t>Langdurige deceleraties (&gt;60 sec)</a:t>
            </a:r>
          </a:p>
          <a:p>
            <a:pPr lvl="2"/>
            <a:r>
              <a:rPr lang="nl-BE" sz="2000" dirty="0" smtClean="0"/>
              <a:t>Diepe deceleraties (&gt;60 bpm)</a:t>
            </a:r>
          </a:p>
          <a:p>
            <a:pPr lvl="2"/>
            <a:r>
              <a:rPr lang="nl-BE" sz="2000" dirty="0" smtClean="0"/>
              <a:t>Verminderde variabiliteit</a:t>
            </a:r>
          </a:p>
          <a:p>
            <a:pPr lvl="2"/>
            <a:r>
              <a:rPr lang="nl-BE" sz="2000" dirty="0" smtClean="0"/>
              <a:t>Geleidelijke bradycardie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9680" y="203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3528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4A66AC"/>
                </a:solidFill>
              </a:rPr>
              <a:t>Richtlijnen</a:t>
            </a:r>
            <a:r>
              <a:rPr lang="en-US" b="1" dirty="0" smtClean="0">
                <a:solidFill>
                  <a:srgbClr val="4A66AC"/>
                </a:solidFill>
              </a:rPr>
              <a:t> </a:t>
            </a:r>
            <a:r>
              <a:rPr lang="en-US" b="1" dirty="0" err="1" smtClean="0">
                <a:solidFill>
                  <a:srgbClr val="4A66AC"/>
                </a:solidFill>
              </a:rPr>
              <a:t>foetale</a:t>
            </a:r>
            <a:r>
              <a:rPr lang="en-US" b="1" dirty="0" smtClean="0">
                <a:solidFill>
                  <a:srgbClr val="4A66AC"/>
                </a:solidFill>
              </a:rPr>
              <a:t> monitoring</a:t>
            </a:r>
            <a:endParaRPr lang="en-US" b="1" dirty="0">
              <a:solidFill>
                <a:srgbClr val="4A66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806"/>
            <a:ext cx="8686800" cy="5397946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/>
              <a:t>Papiersnelheden</a:t>
            </a:r>
            <a:r>
              <a:rPr lang="en-US" sz="2800" b="1" dirty="0" smtClean="0"/>
              <a:t>:</a:t>
            </a:r>
          </a:p>
          <a:p>
            <a:pPr lvl="1"/>
            <a:r>
              <a:rPr lang="is-IS" sz="2400" dirty="0" smtClean="0"/>
              <a:t>3 cm/minuut (USA / </a:t>
            </a:r>
            <a:r>
              <a:rPr lang="is-IS" sz="2400" dirty="0" smtClean="0"/>
              <a:t>Japan)</a:t>
            </a:r>
            <a:endParaRPr lang="is-IS" sz="2400" dirty="0" smtClean="0"/>
          </a:p>
          <a:p>
            <a:pPr lvl="1"/>
            <a:r>
              <a:rPr lang="en-US" sz="2400" dirty="0" smtClean="0"/>
              <a:t>2 cm/</a:t>
            </a:r>
            <a:r>
              <a:rPr lang="en-US" sz="2400" dirty="0" err="1" smtClean="0"/>
              <a:t>minuut</a:t>
            </a:r>
            <a:r>
              <a:rPr lang="en-US" sz="2400" dirty="0" smtClean="0"/>
              <a:t> (NL / Suriname)</a:t>
            </a:r>
          </a:p>
          <a:p>
            <a:pPr lvl="1"/>
            <a:r>
              <a:rPr lang="en-US" sz="2400" dirty="0" smtClean="0"/>
              <a:t>1 cm/</a:t>
            </a:r>
            <a:r>
              <a:rPr lang="en-US" sz="2400" dirty="0" err="1" smtClean="0"/>
              <a:t>minuut</a:t>
            </a:r>
            <a:r>
              <a:rPr lang="en-US" sz="2400" dirty="0" smtClean="0"/>
              <a:t> (UK / </a:t>
            </a:r>
            <a:r>
              <a:rPr lang="en-US" sz="2400" dirty="0" err="1" smtClean="0"/>
              <a:t>Azie</a:t>
            </a:r>
            <a:r>
              <a:rPr lang="en-US" sz="2400" dirty="0" smtClean="0"/>
              <a:t> / </a:t>
            </a:r>
            <a:r>
              <a:rPr lang="en-US" sz="2400" dirty="0" err="1" smtClean="0"/>
              <a:t>Zuid-Amerika</a:t>
            </a:r>
            <a:r>
              <a:rPr lang="en-US" sz="2400" dirty="0" smtClean="0"/>
              <a:t> / </a:t>
            </a:r>
            <a:r>
              <a:rPr lang="en-US" sz="2400" dirty="0" err="1" smtClean="0"/>
              <a:t>Afrika</a:t>
            </a:r>
            <a:r>
              <a:rPr lang="en-US" sz="2400" dirty="0" smtClean="0"/>
              <a:t>)</a:t>
            </a:r>
          </a:p>
          <a:p>
            <a:pPr lvl="1"/>
            <a:endParaRPr lang="en-US" sz="2400" dirty="0"/>
          </a:p>
          <a:p>
            <a:r>
              <a:rPr lang="en-US" sz="3000" b="1" dirty="0" err="1" smtClean="0"/>
              <a:t>Intermitterend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ausculteren</a:t>
            </a:r>
            <a:endParaRPr lang="en-US" sz="3000" b="1" dirty="0" smtClean="0"/>
          </a:p>
          <a:p>
            <a:pPr lvl="1"/>
            <a:r>
              <a:rPr lang="en-US" sz="2400" dirty="0" err="1" smtClean="0"/>
              <a:t>Ontsluitingsfase</a:t>
            </a:r>
            <a:r>
              <a:rPr lang="en-US" sz="2400" dirty="0" smtClean="0"/>
              <a:t>: </a:t>
            </a:r>
            <a:r>
              <a:rPr lang="en-US" sz="2400" dirty="0" err="1" smtClean="0"/>
              <a:t>elke</a:t>
            </a:r>
            <a:r>
              <a:rPr lang="en-US" sz="2400" dirty="0" smtClean="0"/>
              <a:t> 2 </a:t>
            </a:r>
            <a:r>
              <a:rPr lang="en-US" sz="2400" dirty="0" err="1" smtClean="0"/>
              <a:t>uur</a:t>
            </a:r>
            <a:r>
              <a:rPr lang="en-US" sz="2400" dirty="0" smtClean="0"/>
              <a:t> (NL), elk </a:t>
            </a:r>
            <a:r>
              <a:rPr lang="en-US" sz="2400" dirty="0" err="1" smtClean="0"/>
              <a:t>uur</a:t>
            </a:r>
            <a:r>
              <a:rPr lang="en-US" sz="2400" dirty="0" smtClean="0"/>
              <a:t> (UK / USA)</a:t>
            </a:r>
            <a:endParaRPr lang="en-US" sz="2400" dirty="0"/>
          </a:p>
          <a:p>
            <a:pPr lvl="1"/>
            <a:r>
              <a:rPr lang="en-US" sz="2400" dirty="0" err="1" smtClean="0"/>
              <a:t>Uitdrijvingsfase</a:t>
            </a:r>
            <a:r>
              <a:rPr lang="en-US" sz="2400" dirty="0" smtClean="0"/>
              <a:t>: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elke</a:t>
            </a:r>
            <a:r>
              <a:rPr lang="en-US" sz="2400" dirty="0" smtClean="0"/>
              <a:t> wee (NL), </a:t>
            </a:r>
            <a:r>
              <a:rPr lang="en-US" sz="2400" dirty="0" err="1" smtClean="0"/>
              <a:t>elke</a:t>
            </a:r>
            <a:r>
              <a:rPr lang="en-US" sz="2400" dirty="0" smtClean="0"/>
              <a:t> 5 </a:t>
            </a:r>
            <a:r>
              <a:rPr lang="en-US" sz="2400" dirty="0" err="1" smtClean="0"/>
              <a:t>minuten</a:t>
            </a:r>
            <a:r>
              <a:rPr lang="en-US" sz="2400" dirty="0" smtClean="0"/>
              <a:t> (UK / USA)</a:t>
            </a:r>
          </a:p>
          <a:p>
            <a:pPr lvl="2"/>
            <a:endParaRPr lang="en-US" sz="1900" dirty="0" smtClean="0"/>
          </a:p>
          <a:p>
            <a:r>
              <a:rPr lang="en-US" sz="3000" b="1" dirty="0" err="1" smtClean="0"/>
              <a:t>Continu</a:t>
            </a:r>
            <a:r>
              <a:rPr lang="en-US" sz="3000" b="1" dirty="0" smtClean="0"/>
              <a:t> CTG </a:t>
            </a:r>
            <a:r>
              <a:rPr lang="en-US" sz="3000" b="1" dirty="0" err="1" smtClean="0"/>
              <a:t>beoordelen</a:t>
            </a:r>
            <a:r>
              <a:rPr lang="en-US" sz="3000" b="1" dirty="0" smtClean="0"/>
              <a:t> </a:t>
            </a:r>
          </a:p>
          <a:p>
            <a:pPr lvl="1"/>
            <a:r>
              <a:rPr lang="en-US" sz="2400" dirty="0" err="1" smtClean="0"/>
              <a:t>Ontsluitingsfase</a:t>
            </a:r>
            <a:r>
              <a:rPr lang="en-US" sz="2400" dirty="0" smtClean="0"/>
              <a:t>: elk </a:t>
            </a:r>
            <a:r>
              <a:rPr lang="en-US" sz="2400" dirty="0" err="1" smtClean="0"/>
              <a:t>uur</a:t>
            </a:r>
            <a:r>
              <a:rPr lang="en-US" sz="2400" dirty="0" smtClean="0"/>
              <a:t> (NL / UK / USA)</a:t>
            </a:r>
          </a:p>
          <a:p>
            <a:pPr lvl="1"/>
            <a:r>
              <a:rPr lang="en-US" sz="2400" dirty="0" err="1" smtClean="0"/>
              <a:t>Uitdrijvingsfase</a:t>
            </a:r>
            <a:r>
              <a:rPr lang="en-US" sz="2400" dirty="0" smtClean="0"/>
              <a:t>: </a:t>
            </a:r>
            <a:r>
              <a:rPr lang="en-US" sz="2400" dirty="0" err="1" smtClean="0"/>
              <a:t>elke</a:t>
            </a:r>
            <a:r>
              <a:rPr lang="en-US" sz="2400" dirty="0" smtClean="0"/>
              <a:t> 15 </a:t>
            </a:r>
            <a:r>
              <a:rPr lang="en-US" sz="2400" dirty="0" err="1" smtClean="0"/>
              <a:t>minuten</a:t>
            </a:r>
            <a:r>
              <a:rPr lang="en-US" sz="2400" dirty="0" smtClean="0"/>
              <a:t> (NL / UK / USA)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chemeClr val="accent4"/>
                </a:solidFill>
              </a:rPr>
              <a:t>Uniforme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  <a:r>
              <a:rPr lang="en-US" sz="3600" b="1" u="sng" dirty="0">
                <a:solidFill>
                  <a:schemeClr val="accent4"/>
                </a:solidFill>
              </a:rPr>
              <a:t>late</a:t>
            </a:r>
            <a:r>
              <a:rPr lang="en-US" sz="3600" b="1" dirty="0">
                <a:solidFill>
                  <a:schemeClr val="accent4"/>
                </a:solidFill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</a:rPr>
              <a:t>deceleraties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6" y="1805285"/>
            <a:ext cx="8987971" cy="4351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0610" y="3926154"/>
            <a:ext cx="2223507" cy="584776"/>
          </a:xfrm>
          <a:prstGeom prst="rect">
            <a:avLst/>
          </a:prstGeom>
          <a:solidFill>
            <a:srgbClr val="FF535D"/>
          </a:solidFill>
          <a:ln>
            <a:solidFill>
              <a:srgbClr val="9D9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/>
              <a:t>Abnormaal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89007"/>
              </p:ext>
            </p:extLst>
          </p:nvPr>
        </p:nvGraphicFramePr>
        <p:xfrm>
          <a:off x="123839" y="179153"/>
          <a:ext cx="8966098" cy="654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766"/>
                <a:gridCol w="2188834"/>
                <a:gridCol w="116840"/>
                <a:gridCol w="2203333"/>
                <a:gridCol w="2982325"/>
              </a:tblGrid>
              <a:tr h="446553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Classificatie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BHF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bpm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Variabiliteit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Decelaraties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361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Normaal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110-150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Acceleraties</a:t>
                      </a:r>
                      <a:endParaRPr lang="en-US" sz="18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5 – 25 </a:t>
                      </a:r>
                      <a:r>
                        <a:rPr lang="en-US" sz="1800" dirty="0" err="1" smtClean="0"/>
                        <a:t>bpm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1. </a:t>
                      </a:r>
                      <a:r>
                        <a:rPr lang="en-US" sz="1800" dirty="0" err="1" smtClean="0"/>
                        <a:t>Vroege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2. </a:t>
                      </a:r>
                      <a:r>
                        <a:rPr lang="en-US" sz="1800" dirty="0" err="1" smtClean="0"/>
                        <a:t>Ongecompliceerde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&lt;60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Slagenverlies</a:t>
                      </a:r>
                      <a:r>
                        <a:rPr lang="en-US" sz="1800" dirty="0" smtClean="0"/>
                        <a:t> &lt;60 </a:t>
                      </a:r>
                      <a:r>
                        <a:rPr lang="en-US" sz="1800" dirty="0" err="1" smtClean="0"/>
                        <a:t>slagen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66115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Suboptimaal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dirty="0" smtClean="0"/>
                        <a:t>100-110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dirty="0" smtClean="0"/>
                        <a:t>150-170</a:t>
                      </a:r>
                      <a:r>
                        <a:rPr lang="pl-PL" sz="1800" baseline="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baseline="0" dirty="0" err="1" smtClean="0"/>
                        <a:t>K</a:t>
                      </a:r>
                      <a:r>
                        <a:rPr lang="pl-PL" sz="1800" dirty="0" err="1" smtClean="0"/>
                        <a:t>orte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periode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bradycardie</a:t>
                      </a:r>
                      <a:endParaRPr lang="pl-PL" sz="180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l-PL" sz="1800" dirty="0" smtClean="0"/>
                        <a:t>     (&lt;100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ged</a:t>
                      </a:r>
                      <a:r>
                        <a:rPr lang="pl-PL" sz="1800" baseline="0" dirty="0" smtClean="0"/>
                        <a:t>.</a:t>
                      </a:r>
                      <a:r>
                        <a:rPr lang="pl-PL" sz="1800" dirty="0" smtClean="0"/>
                        <a:t> ≤3 min)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&gt;25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dirty="0" err="1" smtClean="0"/>
                        <a:t>saltatoir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&lt;5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ged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dirty="0" smtClean="0"/>
                        <a:t>&gt;40 min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zonder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acceleraties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err="1" smtClean="0"/>
                        <a:t>Ongecompliceerde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&lt;60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Slagenverlies</a:t>
                      </a:r>
                      <a:r>
                        <a:rPr lang="en-US" sz="1800" dirty="0" smtClean="0"/>
                        <a:t> &gt;60 </a:t>
                      </a:r>
                      <a:r>
                        <a:rPr lang="en-US" sz="1800" dirty="0" err="1" smtClean="0"/>
                        <a:t>slagen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</a:tr>
              <a:tr h="489847">
                <a:tc gridSpan="5">
                  <a:txBody>
                    <a:bodyPr/>
                    <a:lstStyle/>
                    <a:p>
                      <a:pPr algn="r"/>
                      <a:r>
                        <a:rPr lang="en-US" sz="1800" b="1" dirty="0" err="1" smtClean="0"/>
                        <a:t>Combinatie</a:t>
                      </a:r>
                      <a:r>
                        <a:rPr lang="en-US" sz="1800" b="1" dirty="0" smtClean="0"/>
                        <a:t> van </a:t>
                      </a:r>
                      <a:r>
                        <a:rPr lang="en-US" sz="1800" b="1" dirty="0" err="1" smtClean="0"/>
                        <a:t>verschillende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suboptimale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kenmerken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betekent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een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abnormaal</a:t>
                      </a:r>
                      <a:r>
                        <a:rPr lang="en-US" sz="1800" b="1" dirty="0" smtClean="0"/>
                        <a:t> CTG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B8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1646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Abnormaal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150-170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 en </a:t>
                      </a:r>
                      <a:r>
                        <a:rPr lang="en-US" sz="1800" dirty="0" err="1" smtClean="0"/>
                        <a:t>verminderde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variabiliteit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&gt;170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Persisterende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bradycardie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     (&lt;100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ged</a:t>
                      </a:r>
                      <a:r>
                        <a:rPr lang="en-US" sz="1800" baseline="0" dirty="0" smtClean="0"/>
                        <a:t>.</a:t>
                      </a:r>
                      <a:r>
                        <a:rPr lang="en-US" sz="1800" dirty="0" smtClean="0"/>
                        <a:t> &gt; 3 min)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&lt;5 </a:t>
                      </a:r>
                      <a:r>
                        <a:rPr lang="en-US" sz="1800" dirty="0" err="1" smtClean="0"/>
                        <a:t>ged</a:t>
                      </a:r>
                      <a:r>
                        <a:rPr lang="en-US" sz="1800" dirty="0" smtClean="0"/>
                        <a:t>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&gt;60min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Sinusoïdaal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 </a:t>
                      </a:r>
                      <a:r>
                        <a:rPr lang="en-US" sz="1800" dirty="0" err="1" smtClean="0"/>
                        <a:t>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&gt;60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Ongeacht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slagenverlies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2. </a:t>
                      </a:r>
                      <a:r>
                        <a:rPr lang="en-US" sz="1800" dirty="0" err="1" smtClean="0"/>
                        <a:t>Herhaalde</a:t>
                      </a:r>
                      <a:r>
                        <a:rPr lang="en-US" sz="1800" dirty="0" smtClean="0"/>
                        <a:t> late </a:t>
                      </a:r>
                      <a:r>
                        <a:rPr lang="en-US" sz="1800" dirty="0" err="1" smtClean="0"/>
                        <a:t>deceleraties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</a:tr>
              <a:tr h="64781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Preterminaal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5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02B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800" dirty="0" err="1" smtClean="0"/>
                        <a:t>Totaal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verlies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variabiliteit</a:t>
                      </a:r>
                      <a:r>
                        <a:rPr lang="en-US" sz="1800" dirty="0" smtClean="0"/>
                        <a:t> (&lt;2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) en </a:t>
                      </a:r>
                      <a:r>
                        <a:rPr lang="en-US" sz="1800" dirty="0" err="1" smtClean="0"/>
                        <a:t>reactiviteit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err="1" smtClean="0"/>
                        <a:t>Ongeacht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of </a:t>
                      </a:r>
                      <a:r>
                        <a:rPr lang="en-US" sz="1800" dirty="0" err="1" smtClean="0"/>
                        <a:t>bradycardie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5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0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70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6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rgbClr val="4A66AC"/>
                </a:solidFill>
              </a:rPr>
              <a:t>Intrauteriene</a:t>
            </a:r>
            <a:r>
              <a:rPr lang="en-US" sz="3600" b="1" dirty="0" smtClean="0">
                <a:solidFill>
                  <a:srgbClr val="4A66AC"/>
                </a:solidFill>
              </a:rPr>
              <a:t> </a:t>
            </a:r>
            <a:r>
              <a:rPr lang="en-US" sz="3600" b="1" dirty="0" err="1" smtClean="0">
                <a:solidFill>
                  <a:srgbClr val="4A66AC"/>
                </a:solidFill>
              </a:rPr>
              <a:t>neonatale</a:t>
            </a:r>
            <a:r>
              <a:rPr lang="en-US" sz="3600" b="1" dirty="0" smtClean="0">
                <a:solidFill>
                  <a:srgbClr val="4A66AC"/>
                </a:solidFill>
              </a:rPr>
              <a:t> </a:t>
            </a:r>
            <a:r>
              <a:rPr lang="en-US" sz="3600" b="1" dirty="0" err="1" smtClean="0">
                <a:solidFill>
                  <a:srgbClr val="4A66AC"/>
                </a:solidFill>
              </a:rPr>
              <a:t>rescusitatie</a:t>
            </a:r>
            <a:endParaRPr lang="en-US" sz="3600" b="1" dirty="0">
              <a:solidFill>
                <a:srgbClr val="4A66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1180719"/>
            <a:ext cx="7477760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 smtClean="0"/>
              <a:t>Suboptimaal</a:t>
            </a:r>
            <a:r>
              <a:rPr lang="en-US" sz="2400" b="1" dirty="0" smtClean="0"/>
              <a:t> CTG (arts </a:t>
            </a:r>
            <a:r>
              <a:rPr lang="en-US" sz="2400" b="1" dirty="0" err="1" smtClean="0"/>
              <a:t>bellen</a:t>
            </a:r>
            <a:r>
              <a:rPr lang="en-US" sz="2400" b="1" dirty="0" smtClean="0"/>
              <a:t>!)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err="1" smtClean="0"/>
              <a:t>Oxytocine</a:t>
            </a:r>
            <a:r>
              <a:rPr lang="en-US" sz="2400" dirty="0" smtClean="0"/>
              <a:t> </a:t>
            </a:r>
            <a:r>
              <a:rPr lang="en-US" sz="2400" dirty="0" err="1"/>
              <a:t>verlagen</a:t>
            </a:r>
            <a:r>
              <a:rPr lang="en-US" sz="2400" dirty="0"/>
              <a:t> (</a:t>
            </a:r>
            <a:r>
              <a:rPr lang="en-US" sz="2400" dirty="0" err="1"/>
              <a:t>weeën</a:t>
            </a:r>
            <a:r>
              <a:rPr lang="en-US" sz="2400" dirty="0"/>
              <a:t> </a:t>
            </a:r>
            <a:r>
              <a:rPr lang="en-US" sz="2400" dirty="0" err="1"/>
              <a:t>frequentie</a:t>
            </a:r>
            <a:r>
              <a:rPr lang="en-US" sz="2400" dirty="0"/>
              <a:t> </a:t>
            </a:r>
            <a:r>
              <a:rPr lang="en-US" sz="2400" dirty="0" err="1"/>
              <a:t>verminderen</a:t>
            </a:r>
            <a:r>
              <a:rPr lang="en-US" sz="2400" dirty="0"/>
              <a:t>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err="1" smtClean="0"/>
              <a:t>Positie</a:t>
            </a:r>
            <a:r>
              <a:rPr lang="en-US" sz="2400" dirty="0" smtClean="0"/>
              <a:t> </a:t>
            </a:r>
            <a:r>
              <a:rPr lang="en-US" sz="2400" dirty="0" err="1" smtClean="0"/>
              <a:t>veranderen</a:t>
            </a:r>
            <a:endParaRPr lang="en-US" sz="2400" dirty="0" smtClean="0"/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Lateraal</a:t>
            </a:r>
            <a:r>
              <a:rPr lang="en-US" sz="2400" dirty="0" smtClean="0"/>
              <a:t> (links of </a:t>
            </a:r>
            <a:r>
              <a:rPr lang="en-US" sz="2400" dirty="0" err="1" smtClean="0"/>
              <a:t>rechts</a:t>
            </a:r>
            <a:r>
              <a:rPr lang="en-US" sz="2400" dirty="0" smtClean="0"/>
              <a:t>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err="1"/>
              <a:t>Zuurstof</a:t>
            </a:r>
            <a:r>
              <a:rPr lang="en-US" sz="2400" dirty="0"/>
              <a:t> </a:t>
            </a:r>
            <a:r>
              <a:rPr lang="en-US" sz="2400" dirty="0" err="1"/>
              <a:t>toedienen</a:t>
            </a:r>
            <a:r>
              <a:rPr lang="en-US" sz="2400" dirty="0"/>
              <a:t> (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voorkeur</a:t>
            </a:r>
            <a:r>
              <a:rPr lang="en-US" sz="2400" dirty="0"/>
              <a:t>: 15L O</a:t>
            </a:r>
            <a:r>
              <a:rPr lang="en-US" sz="2400" baseline="-25000" dirty="0"/>
              <a:t>2</a:t>
            </a:r>
            <a:r>
              <a:rPr lang="en-US" sz="2400" dirty="0"/>
              <a:t> over NRM)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err="1" smtClean="0"/>
              <a:t>Kolf</a:t>
            </a:r>
            <a:r>
              <a:rPr lang="en-US" sz="2400" dirty="0" smtClean="0"/>
              <a:t> </a:t>
            </a:r>
            <a:r>
              <a:rPr lang="en-US" sz="2400" dirty="0" err="1" smtClean="0"/>
              <a:t>vocht</a:t>
            </a:r>
            <a:r>
              <a:rPr lang="en-US" sz="2400" dirty="0" smtClean="0"/>
              <a:t> (</a:t>
            </a:r>
            <a:r>
              <a:rPr lang="en-US" sz="2400" dirty="0" err="1" smtClean="0"/>
              <a:t>NaCl</a:t>
            </a:r>
            <a:r>
              <a:rPr lang="en-US" sz="2400" dirty="0" smtClean="0"/>
              <a:t> 0.9% of Ringer’s of </a:t>
            </a:r>
            <a:r>
              <a:rPr lang="en-US" sz="2400" dirty="0" err="1" smtClean="0"/>
              <a:t>gemengd</a:t>
            </a:r>
            <a:r>
              <a:rPr lang="en-US" sz="2400" dirty="0" smtClean="0"/>
              <a:t>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b="1" dirty="0" err="1" smtClean="0"/>
              <a:t>Abnormaal</a:t>
            </a:r>
            <a:r>
              <a:rPr lang="en-US" sz="2400" b="1" dirty="0" smtClean="0"/>
              <a:t> CTG (arts </a:t>
            </a:r>
            <a:r>
              <a:rPr lang="en-US" sz="2400" b="1" dirty="0" err="1" smtClean="0"/>
              <a:t>bellen</a:t>
            </a:r>
            <a:r>
              <a:rPr lang="en-US" sz="2400" b="1" dirty="0" smtClean="0"/>
              <a:t>!)</a:t>
            </a:r>
            <a:endParaRPr lang="en-US" sz="2400" b="1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/>
              <a:t>Baring </a:t>
            </a:r>
            <a:r>
              <a:rPr lang="en-US" sz="2400" dirty="0" err="1" smtClean="0"/>
              <a:t>z.s.m</a:t>
            </a:r>
            <a:r>
              <a:rPr lang="en-US" sz="2400" dirty="0" smtClean="0"/>
              <a:t>. </a:t>
            </a:r>
            <a:r>
              <a:rPr lang="en-US" sz="2400" dirty="0" err="1" smtClean="0"/>
              <a:t>termineren</a:t>
            </a:r>
            <a:endParaRPr lang="en-US" sz="2400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err="1" smtClean="0"/>
              <a:t>Tocolyse</a:t>
            </a:r>
            <a:r>
              <a:rPr lang="en-US" sz="2400" dirty="0" smtClean="0"/>
              <a:t> (</a:t>
            </a:r>
            <a:r>
              <a:rPr lang="en-US" sz="2400" dirty="0" err="1" smtClean="0"/>
              <a:t>Ventolin</a:t>
            </a:r>
            <a:r>
              <a:rPr lang="en-US" sz="2400" dirty="0" smtClean="0"/>
              <a:t> 0.5mL </a:t>
            </a:r>
            <a:r>
              <a:rPr lang="en-US" sz="2400" dirty="0" err="1" smtClean="0"/>
              <a:t>i.m</a:t>
            </a:r>
            <a:r>
              <a:rPr lang="en-US" sz="2400" dirty="0" smtClean="0"/>
              <a:t>) </a:t>
            </a:r>
            <a:r>
              <a:rPr lang="en-US" sz="2400" dirty="0" smtClean="0">
                <a:sym typeface="Wingdings"/>
              </a:rPr>
              <a:t> cave </a:t>
            </a:r>
            <a:r>
              <a:rPr lang="en-US" sz="2400" dirty="0" err="1" smtClean="0">
                <a:sym typeface="Wingdings"/>
              </a:rPr>
              <a:t>fluxus</a:t>
            </a:r>
            <a:r>
              <a:rPr lang="en-US" sz="2400" dirty="0" smtClean="0">
                <a:sym typeface="Wingdings"/>
              </a:rPr>
              <a:t> post-SC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60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rgbClr val="4A66AC"/>
                </a:solidFill>
              </a:rPr>
              <a:t>CTG – </a:t>
            </a:r>
            <a:r>
              <a:rPr lang="en-US" sz="4800" b="1" dirty="0" err="1" smtClean="0">
                <a:solidFill>
                  <a:srgbClr val="4A66AC"/>
                </a:solidFill>
              </a:rPr>
              <a:t>bijzonderheden</a:t>
            </a:r>
            <a:endParaRPr lang="en-US" sz="4800" b="1" dirty="0">
              <a:solidFill>
                <a:srgbClr val="4A66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1373759"/>
            <a:ext cx="7477760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Sinusoidaal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Pseudosinusoidaal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Saltatoir</a:t>
            </a:r>
            <a:endParaRPr lang="en-US" sz="2400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smtClean="0"/>
              <a:t>Jogging fetus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Serotien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lage</a:t>
            </a:r>
            <a:r>
              <a:rPr lang="en-US" sz="2400" b="1" dirty="0" smtClean="0"/>
              <a:t> basis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smtClean="0"/>
              <a:t>Vena cava </a:t>
            </a:r>
            <a:r>
              <a:rPr lang="en-US" sz="2400" b="1" dirty="0" err="1" smtClean="0"/>
              <a:t>compressie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Indalingsbradycardie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Maternale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registratie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i.p.v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foetaal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400" b="1" dirty="0" err="1" smtClean="0"/>
              <a:t>Oxytocine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overstimulatie</a:t>
            </a:r>
            <a:endParaRPr lang="en-US" sz="2400" b="1" dirty="0" smtClean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endParaRPr lang="en-US" sz="24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60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 smtClean="0">
                <a:solidFill>
                  <a:srgbClr val="4A66AC"/>
                </a:solidFill>
              </a:rPr>
              <a:t>Sinusoïdaal</a:t>
            </a:r>
            <a:endParaRPr lang="en-US" sz="4800" b="1" dirty="0">
              <a:solidFill>
                <a:srgbClr val="4A66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1257713"/>
            <a:ext cx="747776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Geen</a:t>
            </a:r>
            <a:r>
              <a:rPr lang="en-US" sz="2400" dirty="0" smtClean="0"/>
              <a:t> </a:t>
            </a:r>
            <a:r>
              <a:rPr lang="en-US" sz="2400" dirty="0" err="1" smtClean="0"/>
              <a:t>slagvariabiliteit</a:t>
            </a:r>
            <a:endParaRPr lang="en-US" sz="24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Geen</a:t>
            </a:r>
            <a:r>
              <a:rPr lang="en-US" sz="2400" dirty="0" smtClean="0"/>
              <a:t> </a:t>
            </a:r>
            <a:r>
              <a:rPr lang="en-US" sz="2400" dirty="0" err="1" smtClean="0"/>
              <a:t>acceleraties</a:t>
            </a:r>
            <a:endParaRPr lang="en-US" sz="24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Amplitude &gt;15 </a:t>
            </a:r>
            <a:r>
              <a:rPr lang="en-US" sz="2400" dirty="0" err="1" smtClean="0"/>
              <a:t>bpm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106855"/>
            <a:ext cx="7284720" cy="340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14799" y="1168487"/>
            <a:ext cx="4888345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/>
              <a:t>DD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/>
              <a:t>Ernstige</a:t>
            </a:r>
            <a:r>
              <a:rPr lang="en-US" sz="2400" dirty="0"/>
              <a:t> </a:t>
            </a:r>
            <a:r>
              <a:rPr lang="en-US" sz="2400" dirty="0" err="1"/>
              <a:t>foetale</a:t>
            </a:r>
            <a:r>
              <a:rPr lang="en-US" sz="2400" dirty="0"/>
              <a:t> </a:t>
            </a:r>
            <a:r>
              <a:rPr lang="en-US" sz="2400" dirty="0" err="1"/>
              <a:t>anemie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Verhoogd</a:t>
            </a:r>
            <a:r>
              <a:rPr lang="en-US" sz="2400" dirty="0" smtClean="0"/>
              <a:t> </a:t>
            </a:r>
            <a:r>
              <a:rPr lang="en-US" sz="2400" dirty="0" err="1"/>
              <a:t>risico</a:t>
            </a:r>
            <a:r>
              <a:rPr lang="en-US" sz="2400" dirty="0"/>
              <a:t> op </a:t>
            </a:r>
            <a:r>
              <a:rPr lang="en-US" sz="2400" dirty="0" err="1"/>
              <a:t>hypoxemie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632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0" y="1737360"/>
            <a:ext cx="8806809" cy="378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94795" y="2188868"/>
            <a:ext cx="1544085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</a:t>
            </a:r>
            <a:r>
              <a:rPr lang="en-US" sz="2000" b="1" dirty="0" err="1" smtClean="0"/>
              <a:t>cceleraties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60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rgbClr val="4A66AC"/>
                </a:solidFill>
              </a:rPr>
              <a:t>Pseudo-</a:t>
            </a:r>
            <a:r>
              <a:rPr lang="en-US" sz="4800" b="1" dirty="0" err="1" smtClean="0">
                <a:solidFill>
                  <a:srgbClr val="4A66AC"/>
                </a:solidFill>
              </a:rPr>
              <a:t>s</a:t>
            </a:r>
            <a:r>
              <a:rPr lang="en-US" sz="4800" b="1" dirty="0" err="1" smtClean="0">
                <a:solidFill>
                  <a:srgbClr val="4A66AC"/>
                </a:solidFill>
              </a:rPr>
              <a:t>inusoïdaal</a:t>
            </a:r>
            <a:endParaRPr lang="en-US" sz="4800" b="1" dirty="0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7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5601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 smtClean="0">
                <a:solidFill>
                  <a:srgbClr val="4A66AC"/>
                </a:solidFill>
              </a:rPr>
              <a:t>Saltatoir</a:t>
            </a:r>
            <a:endParaRPr lang="en-US" sz="4800" b="1" dirty="0">
              <a:solidFill>
                <a:srgbClr val="4A66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1270032"/>
            <a:ext cx="7477760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Amplitude </a:t>
            </a:r>
            <a:r>
              <a:rPr lang="en-US" sz="2400" dirty="0" err="1" smtClean="0"/>
              <a:t>vanaf</a:t>
            </a:r>
            <a:r>
              <a:rPr lang="en-US" sz="2400" dirty="0" smtClean="0"/>
              <a:t> 25 </a:t>
            </a:r>
            <a:r>
              <a:rPr lang="en-US" sz="2400" dirty="0" err="1" smtClean="0"/>
              <a:t>bpm</a:t>
            </a:r>
            <a:endParaRPr lang="en-US" sz="24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Vaak</a:t>
            </a:r>
            <a:r>
              <a:rPr lang="en-US" sz="2400" dirty="0" smtClean="0"/>
              <a:t> </a:t>
            </a:r>
            <a:r>
              <a:rPr lang="en-US" sz="2400" dirty="0" err="1" smtClean="0"/>
              <a:t>tijdens</a:t>
            </a:r>
            <a:r>
              <a:rPr lang="en-US" sz="2400" dirty="0" smtClean="0"/>
              <a:t> </a:t>
            </a:r>
            <a:r>
              <a:rPr lang="en-US" sz="2400" dirty="0" err="1" smtClean="0"/>
              <a:t>persen</a:t>
            </a:r>
            <a:endParaRPr lang="en-US" sz="24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Vaak</a:t>
            </a:r>
            <a:r>
              <a:rPr lang="en-US" sz="2400" dirty="0" smtClean="0"/>
              <a:t> in de </a:t>
            </a:r>
            <a:r>
              <a:rPr lang="en-US" sz="2400" dirty="0" err="1" smtClean="0"/>
              <a:t>bodem</a:t>
            </a:r>
            <a:r>
              <a:rPr lang="en-US" sz="2400" dirty="0" smtClean="0"/>
              <a:t> van </a:t>
            </a:r>
            <a:r>
              <a:rPr lang="en-US" sz="2400" dirty="0" err="1" smtClean="0"/>
              <a:t>deceleraties</a:t>
            </a:r>
            <a:endParaRPr lang="en-US" sz="24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err="1" smtClean="0"/>
              <a:t>Saltatoir</a:t>
            </a:r>
            <a:r>
              <a:rPr lang="en-US" sz="2400" dirty="0" smtClean="0"/>
              <a:t> </a:t>
            </a:r>
            <a:r>
              <a:rPr lang="en-US" sz="2400" dirty="0" err="1" smtClean="0"/>
              <a:t>ritme</a:t>
            </a:r>
            <a:r>
              <a:rPr lang="en-US" sz="2400" dirty="0" smtClean="0"/>
              <a:t> </a:t>
            </a:r>
            <a:r>
              <a:rPr lang="en-US" sz="2400" dirty="0" err="1" smtClean="0"/>
              <a:t>tussen</a:t>
            </a:r>
            <a:r>
              <a:rPr lang="en-US" sz="2400" dirty="0" smtClean="0"/>
              <a:t> </a:t>
            </a:r>
            <a:r>
              <a:rPr lang="en-US" sz="2400" dirty="0" err="1" smtClean="0"/>
              <a:t>weeën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teken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a</a:t>
            </a:r>
            <a:r>
              <a:rPr lang="en-US" sz="2400" dirty="0" smtClean="0"/>
              <a:t>cute </a:t>
            </a:r>
            <a:r>
              <a:rPr lang="en-US" sz="2400" dirty="0" err="1" smtClean="0"/>
              <a:t>hypoxie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642471"/>
            <a:ext cx="6776720" cy="292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2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241"/>
          <a:stretch/>
        </p:blipFill>
        <p:spPr>
          <a:xfrm>
            <a:off x="457200" y="2588105"/>
            <a:ext cx="7893025" cy="378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4"/>
                </a:solidFill>
              </a:rPr>
              <a:t>Jogging fetus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538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BHF &gt; 150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 </a:t>
            </a:r>
            <a:r>
              <a:rPr lang="en-US" sz="2800" b="1" dirty="0" smtClean="0"/>
              <a:t>= </a:t>
            </a:r>
            <a:r>
              <a:rPr lang="en-US" sz="2800" b="1" dirty="0" err="1" smtClean="0"/>
              <a:t>tachycardie</a:t>
            </a:r>
            <a:r>
              <a:rPr lang="en-US" sz="2800" b="1" dirty="0" smtClean="0"/>
              <a:t> </a:t>
            </a:r>
            <a:endParaRPr lang="en-US" sz="2800" b="1" dirty="0" smtClean="0"/>
          </a:p>
          <a:p>
            <a:r>
              <a:rPr lang="en-US" sz="2800" b="1" dirty="0" err="1" smtClean="0"/>
              <a:t>Goede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</a:t>
            </a:r>
            <a:r>
              <a:rPr lang="en-US" sz="2800" b="1" dirty="0" err="1" smtClean="0"/>
              <a:t>ariabiliteit</a:t>
            </a:r>
            <a:endParaRPr lang="en-US" sz="28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 smtClean="0">
                <a:solidFill>
                  <a:schemeClr val="accent4"/>
                </a:solidFill>
              </a:rPr>
              <a:t>Serotien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r>
              <a:rPr lang="en-US" sz="4000" b="1" dirty="0" err="1" smtClean="0">
                <a:solidFill>
                  <a:schemeClr val="accent4"/>
                </a:solidFill>
              </a:rPr>
              <a:t>lage</a:t>
            </a:r>
            <a:r>
              <a:rPr lang="en-US" sz="4000" b="1" dirty="0" smtClean="0">
                <a:solidFill>
                  <a:schemeClr val="accent4"/>
                </a:solidFill>
              </a:rPr>
              <a:t> basis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9" y="2603579"/>
            <a:ext cx="8480216" cy="329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46093"/>
            <a:ext cx="8229600" cy="1161828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Lage</a:t>
            </a:r>
            <a:r>
              <a:rPr lang="en-US" sz="2800" b="1" dirty="0" smtClean="0"/>
              <a:t> basis </a:t>
            </a:r>
            <a:r>
              <a:rPr lang="en-US" sz="2800" b="1" dirty="0" err="1" smtClean="0"/>
              <a:t>hartfrequentie</a:t>
            </a:r>
            <a:r>
              <a:rPr lang="en-US" sz="2800" b="1" dirty="0" smtClean="0"/>
              <a:t> (105-110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)</a:t>
            </a:r>
          </a:p>
          <a:p>
            <a:r>
              <a:rPr lang="en-US" sz="2800" b="1" dirty="0" err="1"/>
              <a:t>Goede</a:t>
            </a:r>
            <a:r>
              <a:rPr lang="en-US" sz="2800" b="1" dirty="0"/>
              <a:t> </a:t>
            </a:r>
            <a:r>
              <a:rPr lang="en-US" sz="2800" b="1" dirty="0" err="1"/>
              <a:t>variabiliteit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accent4"/>
                </a:solidFill>
              </a:rPr>
              <a:t>Vena cava </a:t>
            </a:r>
            <a:r>
              <a:rPr lang="en-US" sz="3200" b="1" dirty="0" err="1" smtClean="0">
                <a:solidFill>
                  <a:schemeClr val="accent4"/>
                </a:solidFill>
              </a:rPr>
              <a:t>compressie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Bradycardie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ged</a:t>
            </a:r>
            <a:r>
              <a:rPr lang="en-US" sz="2800" b="1" dirty="0" smtClean="0"/>
              <a:t>. 3 </a:t>
            </a:r>
            <a:r>
              <a:rPr lang="en-US" sz="2800" b="1" dirty="0" err="1" smtClean="0"/>
              <a:t>minuten</a:t>
            </a:r>
            <a:r>
              <a:rPr lang="en-US" sz="2800" b="1" dirty="0" smtClean="0"/>
              <a:t> </a:t>
            </a:r>
            <a:r>
              <a:rPr lang="en-US" sz="2800" b="1" dirty="0" smtClean="0"/>
              <a:t>BHF </a:t>
            </a:r>
            <a:r>
              <a:rPr lang="en-US" sz="2800" b="1" dirty="0" smtClean="0"/>
              <a:t>&lt; 110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)</a:t>
            </a:r>
          </a:p>
          <a:p>
            <a:r>
              <a:rPr lang="en-US" sz="2800" b="1" dirty="0" err="1" smtClean="0"/>
              <a:t>Beleid</a:t>
            </a:r>
            <a:r>
              <a:rPr lang="en-US" sz="2800" b="1" dirty="0" smtClean="0"/>
              <a:t>: </a:t>
            </a:r>
            <a:r>
              <a:rPr lang="en-US" sz="2800" b="1" dirty="0" err="1"/>
              <a:t>z</a:t>
            </a:r>
            <a:r>
              <a:rPr lang="en-US" sz="2800" b="1" dirty="0" err="1" smtClean="0"/>
              <a:t>ijligging</a:t>
            </a:r>
            <a:r>
              <a:rPr lang="en-US" sz="2800" b="1" dirty="0" smtClean="0"/>
              <a:t>!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" y="2418991"/>
            <a:ext cx="8867596" cy="378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7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240"/>
            <a:ext cx="8229600" cy="5559488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/>
              <a:t>Intermitterend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ausculteren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bij</a:t>
            </a:r>
            <a:r>
              <a:rPr lang="en-US" sz="2800" b="1" dirty="0" smtClean="0"/>
              <a:t>: 					</a:t>
            </a:r>
          </a:p>
          <a:p>
            <a:pPr lvl="1"/>
            <a:r>
              <a:rPr lang="en-US" sz="2400" dirty="0" err="1"/>
              <a:t>E</a:t>
            </a:r>
            <a:r>
              <a:rPr lang="en-US" sz="2400" dirty="0" err="1" smtClean="0"/>
              <a:t>lke</a:t>
            </a:r>
            <a:r>
              <a:rPr lang="en-US" sz="2400" dirty="0" smtClean="0"/>
              <a:t> </a:t>
            </a:r>
            <a:r>
              <a:rPr lang="en-US" sz="2400" dirty="0" err="1" smtClean="0"/>
              <a:t>fysiologische</a:t>
            </a:r>
            <a:r>
              <a:rPr lang="en-US" sz="2400" dirty="0" smtClean="0"/>
              <a:t> </a:t>
            </a:r>
            <a:r>
              <a:rPr lang="en-US" sz="2400" dirty="0" err="1" smtClean="0"/>
              <a:t>partus</a:t>
            </a:r>
            <a:r>
              <a:rPr lang="en-US" sz="2400" dirty="0" smtClean="0"/>
              <a:t> </a:t>
            </a:r>
            <a:r>
              <a:rPr lang="en-US" sz="2400" u="sng" dirty="0" err="1" smtClean="0"/>
              <a:t>zonder</a:t>
            </a:r>
            <a:r>
              <a:rPr lang="en-US" sz="2400" dirty="0" smtClean="0"/>
              <a:t> </a:t>
            </a:r>
            <a:r>
              <a:rPr lang="en-US" sz="2400" dirty="0" err="1" smtClean="0"/>
              <a:t>foetale</a:t>
            </a:r>
            <a:r>
              <a:rPr lang="en-US" sz="2400" dirty="0" smtClean="0"/>
              <a:t> </a:t>
            </a:r>
            <a:r>
              <a:rPr lang="en-US" sz="2400" dirty="0" err="1" smtClean="0"/>
              <a:t>risico’s</a:t>
            </a:r>
            <a:r>
              <a:rPr lang="en-US" sz="2400" dirty="0" smtClean="0"/>
              <a:t>			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r>
              <a:rPr lang="en-US" sz="2800" b="1" dirty="0" err="1" smtClean="0"/>
              <a:t>Continu</a:t>
            </a:r>
            <a:r>
              <a:rPr lang="en-US" sz="2800" b="1" dirty="0" smtClean="0"/>
              <a:t> CTG-</a:t>
            </a:r>
            <a:r>
              <a:rPr lang="en-US" sz="2800" b="1" dirty="0" err="1" smtClean="0"/>
              <a:t>bewaking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bij</a:t>
            </a:r>
            <a:r>
              <a:rPr lang="en-US" sz="2800" b="1" dirty="0" smtClean="0"/>
              <a:t>:</a:t>
            </a:r>
          </a:p>
          <a:p>
            <a:pPr lvl="1"/>
            <a:r>
              <a:rPr lang="en-US" sz="2400" dirty="0" err="1" smtClean="0"/>
              <a:t>Oxytocine</a:t>
            </a:r>
            <a:r>
              <a:rPr lang="en-US" sz="2400" dirty="0" smtClean="0"/>
              <a:t> (</a:t>
            </a:r>
            <a:r>
              <a:rPr lang="en-US" sz="2400" dirty="0" err="1" smtClean="0"/>
              <a:t>inleiding</a:t>
            </a:r>
            <a:r>
              <a:rPr lang="en-US" sz="2400" dirty="0" smtClean="0"/>
              <a:t> / </a:t>
            </a:r>
            <a:r>
              <a:rPr lang="en-US" sz="2400" dirty="0" err="1" smtClean="0"/>
              <a:t>bijstimuleren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Meconium (</a:t>
            </a:r>
            <a:r>
              <a:rPr lang="en-US" sz="2400" dirty="0" err="1" smtClean="0"/>
              <a:t>vers</a:t>
            </a:r>
            <a:r>
              <a:rPr lang="en-US" sz="2400" dirty="0" smtClean="0"/>
              <a:t>, </a:t>
            </a:r>
            <a:r>
              <a:rPr lang="en-US" sz="2400" dirty="0" err="1" smtClean="0"/>
              <a:t>groen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 err="1" smtClean="0"/>
              <a:t>donker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PPROM</a:t>
            </a:r>
          </a:p>
          <a:p>
            <a:pPr lvl="1"/>
            <a:r>
              <a:rPr lang="en-US" sz="2400" dirty="0" smtClean="0"/>
              <a:t>PIH / pre-</a:t>
            </a:r>
            <a:r>
              <a:rPr lang="en-US" sz="2400" dirty="0" err="1" smtClean="0"/>
              <a:t>eclampsie</a:t>
            </a:r>
            <a:endParaRPr lang="en-US" sz="2400" dirty="0" smtClean="0"/>
          </a:p>
          <a:p>
            <a:pPr lvl="1"/>
            <a:r>
              <a:rPr lang="en-US" sz="2400" dirty="0" smtClean="0"/>
              <a:t>Diabetes </a:t>
            </a:r>
            <a:r>
              <a:rPr lang="en-US" sz="2400" dirty="0" err="1" smtClean="0"/>
              <a:t>gravidarum</a:t>
            </a:r>
            <a:r>
              <a:rPr lang="en-US" sz="2400" dirty="0" smtClean="0"/>
              <a:t> / mellitus</a:t>
            </a:r>
          </a:p>
          <a:p>
            <a:pPr lvl="1"/>
            <a:r>
              <a:rPr lang="en-US" sz="2400" dirty="0" smtClean="0"/>
              <a:t>IUGR</a:t>
            </a:r>
          </a:p>
          <a:p>
            <a:pPr lvl="1"/>
            <a:r>
              <a:rPr lang="en-US" sz="2400" dirty="0" err="1" smtClean="0"/>
              <a:t>Sectio</a:t>
            </a:r>
            <a:r>
              <a:rPr lang="en-US" sz="2400" dirty="0" smtClean="0"/>
              <a:t> in VG</a:t>
            </a:r>
          </a:p>
          <a:p>
            <a:pPr lvl="1"/>
            <a:r>
              <a:rPr lang="en-US" sz="2400" dirty="0" err="1" smtClean="0"/>
              <a:t>Maternale</a:t>
            </a:r>
            <a:r>
              <a:rPr lang="en-US" sz="2400" dirty="0" smtClean="0"/>
              <a:t> </a:t>
            </a:r>
            <a:r>
              <a:rPr lang="en-US" sz="2400" dirty="0" err="1" smtClean="0"/>
              <a:t>obesitas</a:t>
            </a:r>
            <a:r>
              <a:rPr lang="en-US" sz="2400" dirty="0" smtClean="0"/>
              <a:t> (BMI &gt;40)</a:t>
            </a:r>
          </a:p>
          <a:p>
            <a:pPr lvl="1"/>
            <a:r>
              <a:rPr lang="en-US" sz="2400" dirty="0" err="1" smtClean="0"/>
              <a:t>Maternale</a:t>
            </a:r>
            <a:r>
              <a:rPr lang="en-US" sz="2400" dirty="0" smtClean="0"/>
              <a:t> </a:t>
            </a:r>
            <a:r>
              <a:rPr lang="en-US" sz="2400" dirty="0" err="1" smtClean="0"/>
              <a:t>ziekte</a:t>
            </a:r>
            <a:r>
              <a:rPr lang="en-US" sz="2400" dirty="0" smtClean="0"/>
              <a:t> (</a:t>
            </a:r>
            <a:r>
              <a:rPr lang="en-US" sz="2400" dirty="0" err="1" smtClean="0"/>
              <a:t>ook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ernstige</a:t>
            </a:r>
            <a:r>
              <a:rPr lang="en-US" sz="2400" dirty="0" smtClean="0"/>
              <a:t> </a:t>
            </a:r>
            <a:r>
              <a:rPr lang="en-US" sz="2400" dirty="0" err="1" smtClean="0"/>
              <a:t>anemie</a:t>
            </a:r>
            <a:r>
              <a:rPr lang="en-US" sz="2400" dirty="0"/>
              <a:t>)</a:t>
            </a: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7294085" cy="875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4A66AC"/>
                </a:solidFill>
              </a:rPr>
              <a:t>Richtlijn</a:t>
            </a:r>
            <a:r>
              <a:rPr lang="en-US" sz="3200" b="1" dirty="0" smtClean="0">
                <a:solidFill>
                  <a:srgbClr val="4A66AC"/>
                </a:solidFill>
              </a:rPr>
              <a:t> </a:t>
            </a:r>
            <a:r>
              <a:rPr lang="en-US" sz="3200" b="1" dirty="0" err="1" smtClean="0">
                <a:solidFill>
                  <a:srgbClr val="4A66AC"/>
                </a:solidFill>
              </a:rPr>
              <a:t>intrapartum</a:t>
            </a:r>
            <a:r>
              <a:rPr lang="en-US" sz="3200" b="1" dirty="0" smtClean="0">
                <a:solidFill>
                  <a:srgbClr val="4A66AC"/>
                </a:solidFill>
              </a:rPr>
              <a:t> </a:t>
            </a:r>
            <a:r>
              <a:rPr lang="en-US" sz="3200" b="1" dirty="0" err="1" smtClean="0">
                <a:solidFill>
                  <a:srgbClr val="4A66AC"/>
                </a:solidFill>
              </a:rPr>
              <a:t>foetale</a:t>
            </a:r>
            <a:r>
              <a:rPr lang="en-US" sz="3200" b="1" dirty="0" smtClean="0">
                <a:solidFill>
                  <a:srgbClr val="4A66AC"/>
                </a:solidFill>
              </a:rPr>
              <a:t> monitoring</a:t>
            </a:r>
            <a:endParaRPr lang="en-US" sz="3200" b="1" dirty="0">
              <a:solidFill>
                <a:srgbClr val="4A66A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5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Indalings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bradycardie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392160" cy="5463635"/>
          </a:xfrm>
        </p:spPr>
        <p:txBody>
          <a:bodyPr>
            <a:normAutofit/>
          </a:bodyPr>
          <a:lstStyle/>
          <a:p>
            <a:r>
              <a:rPr lang="nl-BE" sz="2400" b="1" dirty="0" smtClean="0"/>
              <a:t>Bij uitdrijving maar in 10% ongestoord CTG!</a:t>
            </a:r>
          </a:p>
          <a:p>
            <a:r>
              <a:rPr lang="nl-BE" sz="2400" b="1" dirty="0" smtClean="0"/>
              <a:t>Passagère </a:t>
            </a:r>
            <a:r>
              <a:rPr lang="nl-BE" sz="2400" b="1" dirty="0"/>
              <a:t>bradycardie</a:t>
            </a:r>
          </a:p>
          <a:p>
            <a:pPr lvl="1"/>
            <a:r>
              <a:rPr lang="nl-BE" sz="2000" dirty="0" smtClean="0"/>
              <a:t>Bij </a:t>
            </a:r>
            <a:r>
              <a:rPr lang="nl-BE" sz="2000" dirty="0"/>
              <a:t>begin </a:t>
            </a:r>
            <a:r>
              <a:rPr lang="nl-BE" sz="2000" dirty="0" smtClean="0"/>
              <a:t>uitdrijving</a:t>
            </a:r>
          </a:p>
          <a:p>
            <a:pPr lvl="1"/>
            <a:r>
              <a:rPr lang="nl-BE" sz="2000" dirty="0"/>
              <a:t>N</a:t>
            </a:r>
            <a:r>
              <a:rPr lang="nl-BE" sz="2000" dirty="0" smtClean="0"/>
              <a:t>ormale variatie</a:t>
            </a:r>
          </a:p>
          <a:p>
            <a:pPr lvl="1"/>
            <a:r>
              <a:rPr lang="nl-BE" sz="2000" dirty="0"/>
              <a:t>H</a:t>
            </a:r>
            <a:r>
              <a:rPr lang="nl-BE" sz="2000" dirty="0" smtClean="0"/>
              <a:t>erstel </a:t>
            </a:r>
            <a:r>
              <a:rPr lang="nl-BE" sz="2000" dirty="0"/>
              <a:t>&lt; 10 </a:t>
            </a:r>
            <a:r>
              <a:rPr lang="nl-BE" sz="2000" dirty="0" smtClean="0"/>
              <a:t>minuten</a:t>
            </a:r>
          </a:p>
          <a:p>
            <a:pPr marL="457200" lvl="1" indent="0">
              <a:buNone/>
            </a:pPr>
            <a:r>
              <a:rPr lang="nl-BE" sz="2000" u="sng" dirty="0" smtClean="0"/>
              <a:t>Wat doe je?</a:t>
            </a:r>
          </a:p>
          <a:p>
            <a:pPr lvl="1"/>
            <a:r>
              <a:rPr lang="nl-BE" sz="2000" dirty="0" smtClean="0"/>
              <a:t>Arts laten weten </a:t>
            </a:r>
          </a:p>
          <a:p>
            <a:pPr lvl="1"/>
            <a:r>
              <a:rPr lang="nl-BE" sz="2000" dirty="0" smtClean="0"/>
              <a:t>1-2 weeen niet mee laten persen</a:t>
            </a:r>
            <a:endParaRPr lang="nl-BE" sz="2000" dirty="0"/>
          </a:p>
          <a:p>
            <a:r>
              <a:rPr lang="nl-BE" sz="2400" b="1" dirty="0"/>
              <a:t>Terminale </a:t>
            </a:r>
            <a:r>
              <a:rPr lang="nl-BE" sz="2400" b="1" dirty="0" smtClean="0"/>
              <a:t>of progressieve bradycardie</a:t>
            </a:r>
          </a:p>
          <a:p>
            <a:pPr lvl="1"/>
            <a:r>
              <a:rPr lang="nl-BE" sz="2000" dirty="0" smtClean="0"/>
              <a:t>Abrupte </a:t>
            </a:r>
            <a:r>
              <a:rPr lang="nl-BE" sz="2000" dirty="0"/>
              <a:t>daling </a:t>
            </a:r>
            <a:r>
              <a:rPr lang="nl-BE" sz="2000" dirty="0" smtClean="0"/>
              <a:t>HF (bij progressieve: langzame daling)</a:t>
            </a:r>
            <a:endParaRPr lang="nl-BE" sz="2000" dirty="0"/>
          </a:p>
          <a:p>
            <a:pPr lvl="1"/>
            <a:r>
              <a:rPr lang="nl-BE" sz="2000" dirty="0"/>
              <a:t>Geen snelle fluctuaties in HF</a:t>
            </a:r>
          </a:p>
          <a:p>
            <a:pPr marL="457200" lvl="1" indent="0">
              <a:buNone/>
            </a:pPr>
            <a:r>
              <a:rPr lang="nl-BE" sz="2000" u="sng" dirty="0"/>
              <a:t>Wat doe je</a:t>
            </a:r>
            <a:r>
              <a:rPr lang="nl-BE" sz="2000" u="sng" dirty="0" smtClean="0"/>
              <a:t>?</a:t>
            </a:r>
            <a:endParaRPr lang="nl-BE" sz="2000" dirty="0" smtClean="0"/>
          </a:p>
          <a:p>
            <a:pPr lvl="1"/>
            <a:r>
              <a:rPr lang="nl-BE" sz="2000" dirty="0" smtClean="0"/>
              <a:t>Partus </a:t>
            </a:r>
            <a:r>
              <a:rPr lang="nl-BE" sz="2000" dirty="0"/>
              <a:t>termineren &lt; 10 min</a:t>
            </a:r>
            <a:r>
              <a:rPr lang="nl-BE" sz="2000" dirty="0" smtClean="0"/>
              <a:t>!</a:t>
            </a:r>
          </a:p>
          <a:p>
            <a:pPr lvl="1"/>
            <a:r>
              <a:rPr lang="nl-BE" sz="2000" dirty="0" smtClean="0"/>
              <a:t>Episiotomie en vacuum extractie</a:t>
            </a:r>
            <a:endParaRPr lang="nl-BE" sz="2000" dirty="0"/>
          </a:p>
          <a:p>
            <a:pPr lvl="2"/>
            <a:endParaRPr lang="nl-BE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519680" y="203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777" t="26980"/>
          <a:stretch/>
        </p:blipFill>
        <p:spPr>
          <a:xfrm>
            <a:off x="6570346" y="1511713"/>
            <a:ext cx="2361877" cy="313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20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accent4"/>
                </a:solidFill>
              </a:rPr>
              <a:t>CAVE </a:t>
            </a:r>
            <a:r>
              <a:rPr lang="en-US" sz="3200" b="1" dirty="0" err="1" smtClean="0">
                <a:solidFill>
                  <a:schemeClr val="accent4"/>
                </a:solidFill>
              </a:rPr>
              <a:t>M</a:t>
            </a:r>
            <a:r>
              <a:rPr lang="en-US" sz="3200" b="1" dirty="0" err="1" smtClean="0">
                <a:solidFill>
                  <a:schemeClr val="accent4"/>
                </a:solidFill>
              </a:rPr>
              <a:t>aternale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registratie</a:t>
            </a:r>
            <a:r>
              <a:rPr lang="en-US" sz="3200" b="1" dirty="0" smtClean="0">
                <a:solidFill>
                  <a:schemeClr val="accent4"/>
                </a:solidFill>
              </a:rPr>
              <a:t>!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239"/>
            <a:ext cx="8229600" cy="5463635"/>
          </a:xfrm>
        </p:spPr>
        <p:txBody>
          <a:bodyPr>
            <a:normAutofit/>
          </a:bodyPr>
          <a:lstStyle/>
          <a:p>
            <a:r>
              <a:rPr lang="is-IS" sz="2800" dirty="0" smtClean="0"/>
              <a:t>Acceleraties op de </a:t>
            </a:r>
            <a:r>
              <a:rPr lang="is-IS" sz="2800" dirty="0" smtClean="0"/>
              <a:t>wee</a:t>
            </a:r>
          </a:p>
          <a:p>
            <a:r>
              <a:rPr lang="is-IS" sz="2800" dirty="0" smtClean="0"/>
              <a:t>Registreer ook maternale pols</a:t>
            </a:r>
          </a:p>
          <a:p>
            <a:r>
              <a:rPr lang="is-IS" sz="2800" dirty="0" smtClean="0"/>
              <a:t>Indien gelijk, overweeg caput electrode</a:t>
            </a:r>
            <a:endParaRPr lang="is-IS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770751"/>
            <a:ext cx="8564880" cy="356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Oxytocine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overstimulatie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is-IS" sz="2800" dirty="0" smtClean="0"/>
              <a:t>&gt;5 contracties </a:t>
            </a:r>
            <a:r>
              <a:rPr lang="is-IS" sz="2800" dirty="0" smtClean="0"/>
              <a:t>à 10 minuten = polysystolie</a:t>
            </a:r>
          </a:p>
          <a:p>
            <a:r>
              <a:rPr lang="is-IS" sz="2800" dirty="0" smtClean="0"/>
              <a:t>Hypertonie uterus</a:t>
            </a:r>
          </a:p>
          <a:p>
            <a:r>
              <a:rPr lang="is-IS" sz="2800" dirty="0" smtClean="0"/>
              <a:t>Verminderde bloedtoevoer naar foetus</a:t>
            </a:r>
            <a:endParaRPr lang="is-I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4" y="3149029"/>
            <a:ext cx="8912955" cy="327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Richtlijn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intrapartum</a:t>
            </a:r>
            <a:r>
              <a:rPr lang="en-US" sz="3200" b="1" dirty="0" smtClean="0">
                <a:solidFill>
                  <a:schemeClr val="accent4"/>
                </a:solidFill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</a:rPr>
              <a:t>foetale</a:t>
            </a:r>
            <a:r>
              <a:rPr lang="en-US" sz="3200" b="1" dirty="0" smtClean="0">
                <a:solidFill>
                  <a:schemeClr val="accent4"/>
                </a:solidFill>
              </a:rPr>
              <a:t> monitoring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 smtClean="0"/>
              <a:t>Eenmaal</a:t>
            </a:r>
            <a:r>
              <a:rPr lang="en-US" sz="2800" b="1" dirty="0" smtClean="0"/>
              <a:t> CTG </a:t>
            </a:r>
            <a:r>
              <a:rPr lang="en-US" sz="2800" b="1" dirty="0" err="1" smtClean="0"/>
              <a:t>afdraaien</a:t>
            </a:r>
            <a:r>
              <a:rPr lang="en-US" sz="2800" b="1" dirty="0" smtClean="0"/>
              <a:t> (20-30 min) </a:t>
            </a:r>
            <a:r>
              <a:rPr lang="en-US" sz="2800" b="1" dirty="0" err="1" smtClean="0"/>
              <a:t>bij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opname</a:t>
            </a:r>
            <a:endParaRPr lang="en-US" sz="2800" b="1" dirty="0" smtClean="0"/>
          </a:p>
          <a:p>
            <a:endParaRPr lang="en-US" sz="2800" b="1" dirty="0" smtClean="0"/>
          </a:p>
          <a:p>
            <a:r>
              <a:rPr lang="en-US" sz="2800" b="1" dirty="0" err="1" smtClean="0"/>
              <a:t>Intermitterend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ausculteren</a:t>
            </a:r>
            <a:r>
              <a:rPr lang="en-US" sz="2800" b="1" dirty="0" smtClean="0"/>
              <a:t> 					</a:t>
            </a:r>
          </a:p>
          <a:p>
            <a:pPr lvl="1"/>
            <a:r>
              <a:rPr lang="en-US" sz="2400" dirty="0" err="1" smtClean="0"/>
              <a:t>Direkt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contractie</a:t>
            </a:r>
            <a:endParaRPr lang="en-US" sz="2400" dirty="0" smtClean="0"/>
          </a:p>
          <a:p>
            <a:pPr lvl="1"/>
            <a:r>
              <a:rPr lang="en-US" sz="2400" u="sng" dirty="0" err="1" smtClean="0"/>
              <a:t>Gedurende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minimaal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één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minuut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luisteren</a:t>
            </a:r>
            <a:endParaRPr lang="en-US" sz="2400" u="sng" dirty="0" smtClean="0"/>
          </a:p>
          <a:p>
            <a:pPr lvl="1"/>
            <a:r>
              <a:rPr lang="en-US" sz="2400" dirty="0" err="1" smtClean="0"/>
              <a:t>Ontsluitingsfase</a:t>
            </a:r>
            <a:r>
              <a:rPr lang="en-US" sz="2400" dirty="0" smtClean="0"/>
              <a:t>: </a:t>
            </a:r>
            <a:r>
              <a:rPr lang="en-US" sz="2400" dirty="0" err="1" smtClean="0"/>
              <a:t>elke</a:t>
            </a:r>
            <a:r>
              <a:rPr lang="en-US" sz="2400" dirty="0" smtClean="0"/>
              <a:t> 2 </a:t>
            </a:r>
            <a:r>
              <a:rPr lang="en-US" sz="2400" dirty="0" err="1" smtClean="0"/>
              <a:t>uur</a:t>
            </a:r>
            <a:endParaRPr lang="en-US" sz="2400" dirty="0" smtClean="0"/>
          </a:p>
          <a:p>
            <a:pPr lvl="1"/>
            <a:r>
              <a:rPr lang="en-US" sz="2400" dirty="0" err="1" smtClean="0"/>
              <a:t>Uitdrijvingsfase</a:t>
            </a:r>
            <a:r>
              <a:rPr lang="en-US" sz="2400" dirty="0" smtClean="0"/>
              <a:t>: </a:t>
            </a:r>
            <a:r>
              <a:rPr lang="en-US" sz="2400" u="sng" dirty="0" err="1" smtClean="0"/>
              <a:t>na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iedere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contractie</a:t>
            </a:r>
            <a:endParaRPr lang="en-US" sz="2400" u="sng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b="1" dirty="0" err="1" smtClean="0"/>
              <a:t>Continu</a:t>
            </a:r>
            <a:r>
              <a:rPr lang="en-US" sz="2800" b="1" dirty="0" smtClean="0"/>
              <a:t> CTG-</a:t>
            </a:r>
            <a:r>
              <a:rPr lang="en-US" sz="2800" b="1" dirty="0" err="1" smtClean="0"/>
              <a:t>bewaking</a:t>
            </a:r>
            <a:endParaRPr lang="en-US" sz="2800" b="1" dirty="0" smtClean="0"/>
          </a:p>
          <a:p>
            <a:pPr lvl="1"/>
            <a:r>
              <a:rPr lang="en-US" sz="2400" dirty="0" smtClean="0"/>
              <a:t>CTG </a:t>
            </a:r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meer</a:t>
            </a:r>
            <a:r>
              <a:rPr lang="en-US" sz="2400" dirty="0" smtClean="0"/>
              <a:t> </a:t>
            </a:r>
            <a:r>
              <a:rPr lang="en-US" sz="2400" dirty="0" err="1" smtClean="0"/>
              <a:t>afkoppelen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Registratie</a:t>
            </a:r>
            <a:r>
              <a:rPr lang="en-US" sz="2400" dirty="0" smtClean="0"/>
              <a:t> op </a:t>
            </a:r>
            <a:r>
              <a:rPr lang="en-US" sz="2400" dirty="0" err="1" smtClean="0"/>
              <a:t>papier</a:t>
            </a:r>
            <a:r>
              <a:rPr lang="en-US" sz="2400" dirty="0" smtClean="0"/>
              <a:t> </a:t>
            </a:r>
            <a:r>
              <a:rPr lang="en-US" sz="2400" dirty="0" err="1" smtClean="0"/>
              <a:t>hoeft</a:t>
            </a:r>
            <a:r>
              <a:rPr lang="en-US" sz="2400" dirty="0" smtClean="0"/>
              <a:t> </a:t>
            </a:r>
            <a:r>
              <a:rPr lang="en-US" sz="2400" dirty="0" err="1" smtClean="0"/>
              <a:t>niet</a:t>
            </a:r>
            <a:r>
              <a:rPr lang="en-US" sz="2400" dirty="0" smtClean="0"/>
              <a:t> constant! </a:t>
            </a:r>
          </a:p>
          <a:p>
            <a:pPr lvl="1"/>
            <a:r>
              <a:rPr lang="en-US" sz="2400" dirty="0" err="1" smtClean="0"/>
              <a:t>Ontsluitingsfase</a:t>
            </a:r>
            <a:r>
              <a:rPr lang="en-US" sz="2400" dirty="0" smtClean="0"/>
              <a:t>: elk </a:t>
            </a:r>
            <a:r>
              <a:rPr lang="en-US" sz="2400" dirty="0" err="1" smtClean="0"/>
              <a:t>uur</a:t>
            </a:r>
            <a:r>
              <a:rPr lang="en-US" sz="2400" dirty="0" smtClean="0"/>
              <a:t> </a:t>
            </a:r>
            <a:r>
              <a:rPr lang="en-US" sz="2400" dirty="0" err="1" smtClean="0"/>
              <a:t>beoordelen</a:t>
            </a:r>
            <a:endParaRPr lang="en-US" sz="2400" dirty="0" smtClean="0"/>
          </a:p>
          <a:p>
            <a:pPr lvl="1"/>
            <a:r>
              <a:rPr lang="en-US" sz="2400" dirty="0" err="1" smtClean="0"/>
              <a:t>Uitdrijvingsfase</a:t>
            </a:r>
            <a:r>
              <a:rPr lang="en-US" sz="2400" dirty="0" smtClean="0"/>
              <a:t>: </a:t>
            </a:r>
            <a:r>
              <a:rPr lang="en-US" sz="2400" dirty="0" err="1" smtClean="0"/>
              <a:t>elke</a:t>
            </a:r>
            <a:r>
              <a:rPr lang="en-US" sz="2400" dirty="0" smtClean="0"/>
              <a:t> 15 </a:t>
            </a:r>
            <a:r>
              <a:rPr lang="en-US" sz="2400" dirty="0" err="1" smtClean="0"/>
              <a:t>minuten</a:t>
            </a:r>
            <a:r>
              <a:rPr lang="en-US" sz="2400" dirty="0" smtClean="0"/>
              <a:t> </a:t>
            </a:r>
            <a:r>
              <a:rPr lang="en-US" sz="2400" dirty="0" err="1" smtClean="0"/>
              <a:t>beoordelen</a:t>
            </a:r>
            <a:r>
              <a:rPr lang="en-US" sz="2400" dirty="0" smtClean="0"/>
              <a:t> </a:t>
            </a:r>
          </a:p>
          <a:p>
            <a:pPr lvl="1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7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7" y="283506"/>
            <a:ext cx="7516699" cy="6222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0161"/>
              </p:ext>
            </p:extLst>
          </p:nvPr>
        </p:nvGraphicFramePr>
        <p:xfrm>
          <a:off x="123839" y="179153"/>
          <a:ext cx="8966098" cy="654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766"/>
                <a:gridCol w="2188834"/>
                <a:gridCol w="116840"/>
                <a:gridCol w="2203333"/>
                <a:gridCol w="2982325"/>
              </a:tblGrid>
              <a:tr h="446553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Classificatie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BHF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bpm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Variabiliteit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Decelaraties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361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Normaal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110-150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Acceleraties</a:t>
                      </a:r>
                      <a:endParaRPr lang="en-US" sz="18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5 – 25 </a:t>
                      </a:r>
                      <a:r>
                        <a:rPr lang="en-US" sz="1800" dirty="0" err="1" smtClean="0"/>
                        <a:t>bpm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1. </a:t>
                      </a:r>
                      <a:r>
                        <a:rPr lang="en-US" sz="1800" dirty="0" err="1" smtClean="0"/>
                        <a:t>Vroege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2. </a:t>
                      </a:r>
                      <a:r>
                        <a:rPr lang="en-US" sz="1800" dirty="0" err="1" smtClean="0"/>
                        <a:t>Ongecompliceerde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&lt;60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Slagenverlies</a:t>
                      </a:r>
                      <a:r>
                        <a:rPr lang="en-US" sz="1800" dirty="0" smtClean="0"/>
                        <a:t> &lt;60 </a:t>
                      </a:r>
                      <a:r>
                        <a:rPr lang="en-US" sz="1800" dirty="0" err="1" smtClean="0"/>
                        <a:t>slagen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66115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Suboptimaal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dirty="0" smtClean="0"/>
                        <a:t>100-110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dirty="0" smtClean="0"/>
                        <a:t>150-170</a:t>
                      </a:r>
                      <a:r>
                        <a:rPr lang="pl-PL" sz="1800" baseline="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l-PL" sz="1800" baseline="0" dirty="0" err="1" smtClean="0"/>
                        <a:t>K</a:t>
                      </a:r>
                      <a:r>
                        <a:rPr lang="pl-PL" sz="1800" dirty="0" err="1" smtClean="0"/>
                        <a:t>orte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periode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bradycardie</a:t>
                      </a:r>
                      <a:endParaRPr lang="pl-PL" sz="180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l-PL" sz="1800" dirty="0" smtClean="0"/>
                        <a:t>     (&lt;100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ged</a:t>
                      </a:r>
                      <a:r>
                        <a:rPr lang="pl-PL" sz="1800" baseline="0" dirty="0" smtClean="0"/>
                        <a:t>.</a:t>
                      </a:r>
                      <a:r>
                        <a:rPr lang="pl-PL" sz="1800" dirty="0" smtClean="0"/>
                        <a:t> ≤3 min)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&gt;25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dirty="0" err="1" smtClean="0"/>
                        <a:t>saltatoir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&lt;5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ged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dirty="0" smtClean="0"/>
                        <a:t>&gt;40 min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zonder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acceleraties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err="1" smtClean="0"/>
                        <a:t>Ongecompliceerde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&lt;60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Slagenverlies</a:t>
                      </a:r>
                      <a:r>
                        <a:rPr lang="en-US" sz="1800" dirty="0" smtClean="0"/>
                        <a:t> &gt;60 </a:t>
                      </a:r>
                      <a:r>
                        <a:rPr lang="en-US" sz="1800" dirty="0" err="1" smtClean="0"/>
                        <a:t>slagen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</a:tr>
              <a:tr h="489847">
                <a:tc gridSpan="5">
                  <a:txBody>
                    <a:bodyPr/>
                    <a:lstStyle/>
                    <a:p>
                      <a:pPr algn="r"/>
                      <a:r>
                        <a:rPr lang="en-US" sz="1800" b="1" dirty="0" err="1" smtClean="0"/>
                        <a:t>Combinatie</a:t>
                      </a:r>
                      <a:r>
                        <a:rPr lang="en-US" sz="1800" b="1" dirty="0" smtClean="0"/>
                        <a:t> van </a:t>
                      </a:r>
                      <a:r>
                        <a:rPr lang="en-US" sz="1800" b="1" dirty="0" err="1" smtClean="0"/>
                        <a:t>verschillende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suboptimale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kenmerken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betekent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een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abnormaal</a:t>
                      </a:r>
                      <a:r>
                        <a:rPr lang="en-US" sz="1800" b="1" dirty="0" smtClean="0"/>
                        <a:t> CTG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F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B8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1646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Abnormaal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150-170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 en </a:t>
                      </a:r>
                      <a:r>
                        <a:rPr lang="en-US" sz="1800" dirty="0" err="1" smtClean="0"/>
                        <a:t>verminderde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variabiliteit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&gt;170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Persisterende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bradycardie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     (&lt;100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ged</a:t>
                      </a:r>
                      <a:r>
                        <a:rPr lang="en-US" sz="1800" baseline="0" dirty="0" smtClean="0"/>
                        <a:t>.</a:t>
                      </a:r>
                      <a:r>
                        <a:rPr lang="en-US" sz="1800" dirty="0" smtClean="0"/>
                        <a:t> &gt; 3 min)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&lt;5 </a:t>
                      </a:r>
                      <a:r>
                        <a:rPr lang="en-US" sz="1800" dirty="0" err="1" smtClean="0"/>
                        <a:t>ged</a:t>
                      </a:r>
                      <a:r>
                        <a:rPr lang="en-US" sz="1800" dirty="0" smtClean="0"/>
                        <a:t>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&gt;60min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Sinusoïdaal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 </a:t>
                      </a:r>
                      <a:r>
                        <a:rPr lang="en-US" sz="1800" dirty="0" err="1" smtClean="0"/>
                        <a:t>Gecompliceerde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variabele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Duur</a:t>
                      </a:r>
                      <a:r>
                        <a:rPr lang="en-US" sz="1800" dirty="0" smtClean="0"/>
                        <a:t> &gt;60 sec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Ongeacht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slagenverlies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2. </a:t>
                      </a:r>
                      <a:r>
                        <a:rPr lang="en-US" sz="1800" dirty="0" err="1" smtClean="0"/>
                        <a:t>Herhaalde</a:t>
                      </a:r>
                      <a:r>
                        <a:rPr lang="en-US" sz="1800" dirty="0" smtClean="0"/>
                        <a:t> late </a:t>
                      </a:r>
                      <a:r>
                        <a:rPr lang="en-US" sz="1800" dirty="0" err="1" smtClean="0"/>
                        <a:t>deceleraties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B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AE8C"/>
                    </a:solidFill>
                  </a:tcPr>
                </a:tc>
              </a:tr>
              <a:tr h="647819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Preterminaal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5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02B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800" dirty="0" err="1" smtClean="0"/>
                        <a:t>Totaal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verlies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aan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variabiliteit</a:t>
                      </a:r>
                      <a:r>
                        <a:rPr lang="en-US" sz="1800" dirty="0" smtClean="0"/>
                        <a:t> (&lt;2 </a:t>
                      </a:r>
                      <a:r>
                        <a:rPr lang="en-US" sz="1800" dirty="0" err="1" smtClean="0"/>
                        <a:t>bpm</a:t>
                      </a:r>
                      <a:r>
                        <a:rPr lang="en-US" sz="1800" dirty="0" smtClean="0"/>
                        <a:t>) en </a:t>
                      </a:r>
                      <a:r>
                        <a:rPr lang="en-US" sz="1800" dirty="0" err="1" smtClean="0"/>
                        <a:t>reactiviteit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err="1" smtClean="0"/>
                        <a:t>Ongeacht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deceleraties</a:t>
                      </a:r>
                      <a:r>
                        <a:rPr lang="en-US" sz="1800" dirty="0" smtClean="0"/>
                        <a:t> of </a:t>
                      </a:r>
                      <a:r>
                        <a:rPr lang="en-US" sz="1800" dirty="0" err="1" smtClean="0"/>
                        <a:t>bradycardie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53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0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9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accent4"/>
                </a:solidFill>
              </a:rPr>
              <a:t>Basis hart </a:t>
            </a:r>
            <a:r>
              <a:rPr lang="en-US" sz="3200" b="1" dirty="0" err="1" smtClean="0">
                <a:solidFill>
                  <a:schemeClr val="accent4"/>
                </a:solidFill>
              </a:rPr>
              <a:t>frequentie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Normaal</a:t>
            </a:r>
            <a:r>
              <a:rPr lang="en-US" sz="2800" dirty="0" smtClean="0"/>
              <a:t>: 110 – 150 </a:t>
            </a:r>
            <a:r>
              <a:rPr lang="en-US" sz="2800" dirty="0" err="1" smtClean="0"/>
              <a:t>bpm</a:t>
            </a:r>
            <a:endParaRPr lang="en-US" sz="2800" dirty="0"/>
          </a:p>
          <a:p>
            <a:r>
              <a:rPr lang="en-US" sz="2800" dirty="0" err="1" smtClean="0"/>
              <a:t>Balans</a:t>
            </a:r>
            <a:r>
              <a:rPr lang="en-US" sz="2800" dirty="0" smtClean="0"/>
              <a:t> </a:t>
            </a:r>
            <a:r>
              <a:rPr lang="en-US" sz="2800" dirty="0" err="1"/>
              <a:t>autonoom</a:t>
            </a:r>
            <a:r>
              <a:rPr lang="en-US" sz="2800" dirty="0"/>
              <a:t> </a:t>
            </a:r>
            <a:r>
              <a:rPr lang="en-US" sz="2800" dirty="0" err="1"/>
              <a:t>zenuwstelsel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/>
              <a:t>Parasympatische</a:t>
            </a:r>
            <a:r>
              <a:rPr lang="en-US" sz="2800" dirty="0" smtClean="0"/>
              <a:t> </a:t>
            </a:r>
            <a:r>
              <a:rPr lang="en-US" sz="2800" dirty="0" err="1" smtClean="0"/>
              <a:t>ontwikkeling</a:t>
            </a:r>
            <a:r>
              <a:rPr lang="en-US" sz="2800" dirty="0" smtClean="0"/>
              <a:t> </a:t>
            </a:r>
            <a:r>
              <a:rPr lang="en-US" sz="2800" dirty="0" err="1" smtClean="0"/>
              <a:t>neemt</a:t>
            </a:r>
            <a:r>
              <a:rPr lang="en-US" sz="2800" dirty="0" smtClean="0"/>
              <a:t> toe </a:t>
            </a:r>
          </a:p>
          <a:p>
            <a:r>
              <a:rPr lang="en-US" sz="2800" dirty="0" err="1" smtClean="0"/>
              <a:t>Daling</a:t>
            </a:r>
            <a:r>
              <a:rPr lang="en-US" sz="2800" dirty="0" smtClean="0"/>
              <a:t> </a:t>
            </a:r>
            <a:r>
              <a:rPr lang="en-US" sz="2800" dirty="0"/>
              <a:t>van </a:t>
            </a:r>
            <a:r>
              <a:rPr lang="en-US" sz="2800" dirty="0" smtClean="0"/>
              <a:t>BHF </a:t>
            </a:r>
            <a:r>
              <a:rPr lang="en-US" sz="2800" dirty="0" err="1" smtClean="0"/>
              <a:t>bij</a:t>
            </a:r>
            <a:r>
              <a:rPr lang="en-US" sz="2800" dirty="0" smtClean="0"/>
              <a:t> </a:t>
            </a:r>
            <a:r>
              <a:rPr lang="en-US" sz="2800" dirty="0" err="1" smtClean="0"/>
              <a:t>toenemende</a:t>
            </a:r>
            <a:r>
              <a:rPr lang="en-US" sz="2800" dirty="0" smtClean="0"/>
              <a:t> AD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70" y="3465582"/>
            <a:ext cx="4497292" cy="316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4085" cy="8756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chemeClr val="accent4"/>
                </a:solidFill>
              </a:rPr>
              <a:t>Tachycard</a:t>
            </a:r>
            <a:r>
              <a:rPr lang="en-US" sz="3200" b="1" dirty="0" smtClean="0">
                <a:solidFill>
                  <a:schemeClr val="accent4"/>
                </a:solidFill>
              </a:rPr>
              <a:t> CTG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092"/>
            <a:ext cx="8229600" cy="546363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BHF &gt; 150 </a:t>
            </a:r>
            <a:r>
              <a:rPr lang="en-US" sz="2800" b="1" dirty="0" err="1" smtClean="0"/>
              <a:t>bpm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meestal</a:t>
            </a:r>
            <a:r>
              <a:rPr lang="en-US" sz="2800" b="1" dirty="0" smtClean="0"/>
              <a:t> met </a:t>
            </a:r>
            <a:r>
              <a:rPr lang="en-US" sz="2800" b="1" dirty="0" err="1" smtClean="0"/>
              <a:t>verlies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variabiliteit</a:t>
            </a:r>
            <a:endParaRPr lang="en-US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77324"/>
            <a:ext cx="8353698" cy="428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54" y="183072"/>
            <a:ext cx="1394691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1370</Words>
  <Application>Microsoft Macintosh PowerPoint</Application>
  <PresentationFormat>On-screen Show (4:3)</PresentationFormat>
  <Paragraphs>346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CTG-interpretatie</vt:lpstr>
      <vt:lpstr>Foetale monitoring</vt:lpstr>
      <vt:lpstr>Richtlijnen foetale monitoring</vt:lpstr>
      <vt:lpstr>PowerPoint Presentation</vt:lpstr>
      <vt:lpstr>Richtlijn intrapartum foetale monitoring</vt:lpstr>
      <vt:lpstr>PowerPoint Presentation</vt:lpstr>
      <vt:lpstr>PowerPoint Presentation</vt:lpstr>
      <vt:lpstr>Basis hart frequentie</vt:lpstr>
      <vt:lpstr>Tachycard CTG</vt:lpstr>
      <vt:lpstr>Tachycard CTG</vt:lpstr>
      <vt:lpstr>Bradycard CTG</vt:lpstr>
      <vt:lpstr>Variabiliteit  Wat is normaal?</vt:lpstr>
      <vt:lpstr>Variabiliteit</vt:lpstr>
      <vt:lpstr>Variabiliteit</vt:lpstr>
      <vt:lpstr>Variabiliteit</vt:lpstr>
      <vt:lpstr>Acceleraties</vt:lpstr>
      <vt:lpstr>Toco</vt:lpstr>
      <vt:lpstr>Deceleraties</vt:lpstr>
      <vt:lpstr>Deceleraties</vt:lpstr>
      <vt:lpstr>Variabele deceleraties</vt:lpstr>
      <vt:lpstr>Variabele deceleraties</vt:lpstr>
      <vt:lpstr>Variabele deceleraties</vt:lpstr>
      <vt:lpstr>Deceleraties</vt:lpstr>
      <vt:lpstr>Uniforme deceleraties</vt:lpstr>
      <vt:lpstr>Uniforme vroege deceleraties</vt:lpstr>
      <vt:lpstr>Uniforme deceleraties</vt:lpstr>
      <vt:lpstr>Uniforme late deceleraties</vt:lpstr>
      <vt:lpstr>Uniforme late deceleraties</vt:lpstr>
      <vt:lpstr>Wat is acceptabel tijdens de uitdrijving?</vt:lpstr>
      <vt:lpstr>Uniforme late deceleraties</vt:lpstr>
      <vt:lpstr>PowerPoint Presentation</vt:lpstr>
      <vt:lpstr>Intrauteriene neonatale rescusitatie</vt:lpstr>
      <vt:lpstr>CTG – bijzonderheden</vt:lpstr>
      <vt:lpstr>Sinusoïdaal</vt:lpstr>
      <vt:lpstr>Pseudo-sinusoïdaal</vt:lpstr>
      <vt:lpstr>Saltatoir</vt:lpstr>
      <vt:lpstr>Jogging fetus</vt:lpstr>
      <vt:lpstr>Serotien lage basis</vt:lpstr>
      <vt:lpstr>Vena cava compressie</vt:lpstr>
      <vt:lpstr>Indalings bradycardie</vt:lpstr>
      <vt:lpstr>CAVE Maternale registratie!</vt:lpstr>
      <vt:lpstr>Oxytocine overstimulatie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CTG-interpretatie</dc:title>
  <dc:creator>Kim Verschueren</dc:creator>
  <cp:lastModifiedBy>Kim Verschueren</cp:lastModifiedBy>
  <cp:revision>49</cp:revision>
  <dcterms:created xsi:type="dcterms:W3CDTF">2018-04-14T13:18:32Z</dcterms:created>
  <dcterms:modified xsi:type="dcterms:W3CDTF">2019-04-06T15:07:50Z</dcterms:modified>
</cp:coreProperties>
</file>