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260" r:id="rId2"/>
    <p:sldId id="261" r:id="rId3"/>
    <p:sldId id="262" r:id="rId4"/>
    <p:sldId id="263" r:id="rId5"/>
    <p:sldId id="264" r:id="rId6"/>
    <p:sldId id="273" r:id="rId7"/>
    <p:sldId id="265" r:id="rId8"/>
    <p:sldId id="269" r:id="rId9"/>
    <p:sldId id="282" r:id="rId10"/>
    <p:sldId id="277" r:id="rId11"/>
    <p:sldId id="278" r:id="rId12"/>
    <p:sldId id="267" r:id="rId13"/>
    <p:sldId id="270" r:id="rId14"/>
    <p:sldId id="276" r:id="rId15"/>
    <p:sldId id="272" r:id="rId16"/>
    <p:sldId id="274" r:id="rId17"/>
    <p:sldId id="275" r:id="rId18"/>
    <p:sldId id="279" r:id="rId19"/>
    <p:sldId id="280" r:id="rId20"/>
    <p:sldId id="283" r:id="rId21"/>
    <p:sldId id="281" r:id="rId22"/>
    <p:sldId id="286" r:id="rId23"/>
    <p:sldId id="284" r:id="rId24"/>
    <p:sldId id="285" r:id="rId25"/>
    <p:sldId id="288" r:id="rId26"/>
    <p:sldId id="287" r:id="rId27"/>
    <p:sldId id="290" r:id="rId28"/>
    <p:sldId id="294" r:id="rId29"/>
    <p:sldId id="289" r:id="rId30"/>
    <p:sldId id="293" r:id="rId31"/>
    <p:sldId id="295" r:id="rId32"/>
    <p:sldId id="296" r:id="rId33"/>
    <p:sldId id="292" r:id="rId34"/>
    <p:sldId id="291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775C5"/>
    <a:srgbClr val="77AEF3"/>
    <a:srgbClr val="7A88F3"/>
    <a:srgbClr val="8FEA53"/>
    <a:srgbClr val="29C774"/>
    <a:srgbClr val="8BD81D"/>
    <a:srgbClr val="E6FFB3"/>
    <a:srgbClr val="73C70F"/>
    <a:srgbClr val="FF3D26"/>
    <a:srgbClr val="FE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9130" autoAdjust="0"/>
  </p:normalViewPr>
  <p:slideViewPr>
    <p:cSldViewPr snapToGrid="0" snapToObjects="1">
      <p:cViewPr>
        <p:scale>
          <a:sx n="125" d="100"/>
          <a:sy n="125" d="100"/>
        </p:scale>
        <p:origin x="-784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819C20-D3FF-ED48-8BA0-73586F84DFFE}" type="doc">
      <dgm:prSet loTypeId="urn:microsoft.com/office/officeart/2005/8/layout/hProcess9" loCatId="" qsTypeId="urn:microsoft.com/office/officeart/2005/8/quickstyle/simple4" qsCatId="simple" csTypeId="urn:microsoft.com/office/officeart/2005/8/colors/colorful3" csCatId="colorful" phldr="1"/>
      <dgm:spPr/>
    </dgm:pt>
    <dgm:pt modelId="{EC120FAE-7A51-3742-B35B-4F4BB02BFA99}">
      <dgm:prSet phldrT="[Text]" custT="1"/>
      <dgm:spPr/>
      <dgm:t>
        <a:bodyPr/>
        <a:lstStyle/>
        <a:p>
          <a:r>
            <a:rPr lang="en-US" sz="1400" dirty="0" err="1" smtClean="0">
              <a:solidFill>
                <a:schemeClr val="tx1"/>
              </a:solidFill>
            </a:rPr>
            <a:t>Logistiek</a:t>
          </a:r>
          <a:r>
            <a:rPr lang="en-US" sz="1400" dirty="0" smtClean="0">
              <a:solidFill>
                <a:schemeClr val="tx1"/>
              </a:solidFill>
            </a:rPr>
            <a:t/>
          </a:r>
          <a:br>
            <a:rPr lang="en-US" sz="1400" dirty="0" smtClean="0">
              <a:solidFill>
                <a:schemeClr val="tx1"/>
              </a:solidFill>
            </a:rPr>
          </a:br>
          <a:r>
            <a:rPr lang="en-US" sz="1400" dirty="0" smtClean="0">
              <a:solidFill>
                <a:schemeClr val="tx1"/>
              </a:solidFill>
            </a:rPr>
            <a:t>Geld</a:t>
          </a:r>
          <a:br>
            <a:rPr lang="en-US" sz="1400" dirty="0" smtClean="0">
              <a:solidFill>
                <a:schemeClr val="tx1"/>
              </a:solidFill>
            </a:rPr>
          </a:br>
          <a:r>
            <a:rPr lang="en-US" sz="1400" dirty="0" err="1" smtClean="0">
              <a:solidFill>
                <a:schemeClr val="tx1"/>
              </a:solidFill>
            </a:rPr>
            <a:t>Programma</a:t>
          </a:r>
          <a:r>
            <a:rPr lang="en-US" sz="1400" dirty="0" smtClean="0">
              <a:solidFill>
                <a:schemeClr val="tx1"/>
              </a:solidFill>
            </a:rPr>
            <a:t/>
          </a:r>
          <a:br>
            <a:rPr lang="en-US" sz="1400" dirty="0" smtClean="0">
              <a:solidFill>
                <a:schemeClr val="tx1"/>
              </a:solidFill>
            </a:rPr>
          </a:br>
          <a:r>
            <a:rPr lang="en-US" sz="1400" dirty="0" err="1" smtClean="0">
              <a:solidFill>
                <a:schemeClr val="tx1"/>
              </a:solidFill>
            </a:rPr>
            <a:t>Uitnodigen</a:t>
          </a:r>
          <a:r>
            <a:rPr lang="en-US" sz="1400" dirty="0" smtClean="0">
              <a:solidFill>
                <a:schemeClr val="tx1"/>
              </a:solidFill>
            </a:rPr>
            <a:t/>
          </a:r>
          <a:br>
            <a:rPr lang="en-US" sz="1400" dirty="0" smtClean="0">
              <a:solidFill>
                <a:schemeClr val="tx1"/>
              </a:solidFill>
            </a:rPr>
          </a:br>
          <a:r>
            <a:rPr lang="en-US" sz="1400" dirty="0" smtClean="0">
              <a:solidFill>
                <a:schemeClr val="tx1"/>
              </a:solidFill>
            </a:rPr>
            <a:t>Trainers </a:t>
          </a:r>
          <a:r>
            <a:rPr lang="en-US" sz="1400" dirty="0" err="1" smtClean="0">
              <a:solidFill>
                <a:schemeClr val="tx1"/>
              </a:solidFill>
            </a:rPr>
            <a:t>zoeken</a:t>
          </a:r>
          <a:endParaRPr lang="en-US" sz="1400" dirty="0">
            <a:solidFill>
              <a:schemeClr val="tx1"/>
            </a:solidFill>
          </a:endParaRPr>
        </a:p>
      </dgm:t>
    </dgm:pt>
    <dgm:pt modelId="{06146293-80B5-834F-A222-FC912156D578}" type="parTrans" cxnId="{93CF10EB-1291-5948-984F-EB494BE2CC50}">
      <dgm:prSet/>
      <dgm:spPr/>
      <dgm:t>
        <a:bodyPr/>
        <a:lstStyle/>
        <a:p>
          <a:endParaRPr lang="en-US"/>
        </a:p>
      </dgm:t>
    </dgm:pt>
    <dgm:pt modelId="{0FD72AC2-A14B-3047-ACA5-BAD9CF00BB5B}" type="sibTrans" cxnId="{93CF10EB-1291-5948-984F-EB494BE2CC50}">
      <dgm:prSet/>
      <dgm:spPr/>
      <dgm:t>
        <a:bodyPr/>
        <a:lstStyle/>
        <a:p>
          <a:endParaRPr lang="en-US"/>
        </a:p>
      </dgm:t>
    </dgm:pt>
    <dgm:pt modelId="{26237144-B850-0D4A-AF30-C11B860E194E}">
      <dgm:prSet phldrT="[Text]" custT="1"/>
      <dgm:spPr/>
      <dgm:t>
        <a:bodyPr/>
        <a:lstStyle/>
        <a:p>
          <a:r>
            <a:rPr lang="en-US" sz="1400" dirty="0" err="1" smtClean="0">
              <a:solidFill>
                <a:schemeClr val="tx1"/>
              </a:solidFill>
            </a:rPr>
            <a:t>Simulatie</a:t>
          </a:r>
          <a:r>
            <a:rPr lang="en-US" sz="1400" dirty="0" smtClean="0">
              <a:solidFill>
                <a:schemeClr val="tx1"/>
              </a:solidFill>
            </a:rPr>
            <a:t> </a:t>
          </a:r>
          <a:r>
            <a:rPr lang="en-US" sz="1400" dirty="0" err="1" smtClean="0">
              <a:solidFill>
                <a:schemeClr val="tx1"/>
              </a:solidFill>
            </a:rPr>
            <a:t>trainingen</a:t>
          </a:r>
          <a:r>
            <a:rPr lang="en-US" sz="1400" dirty="0" smtClean="0">
              <a:solidFill>
                <a:schemeClr val="tx1"/>
              </a:solidFill>
            </a:rPr>
            <a:t> </a:t>
          </a:r>
          <a:r>
            <a:rPr lang="en-US" sz="1400" dirty="0" err="1" smtClean="0">
              <a:solidFill>
                <a:schemeClr val="tx1"/>
              </a:solidFill>
            </a:rPr>
            <a:t>voorbereiden</a:t>
          </a:r>
          <a:r>
            <a:rPr lang="en-US" sz="1400" dirty="0" smtClean="0">
              <a:solidFill>
                <a:schemeClr val="tx1"/>
              </a:solidFill>
            </a:rPr>
            <a:t> </a:t>
          </a:r>
          <a:r>
            <a:rPr lang="en-US" sz="1400" dirty="0" err="1" smtClean="0">
              <a:solidFill>
                <a:schemeClr val="tx1"/>
              </a:solidFill>
            </a:rPr>
            <a:t>a.d.h.v</a:t>
          </a:r>
          <a:r>
            <a:rPr lang="en-US" sz="1400" dirty="0" smtClean="0">
              <a:solidFill>
                <a:schemeClr val="tx1"/>
              </a:solidFill>
            </a:rPr>
            <a:t>. </a:t>
          </a:r>
          <a:r>
            <a:rPr lang="en-US" sz="1400" dirty="0" err="1" smtClean="0">
              <a:solidFill>
                <a:schemeClr val="tx1"/>
              </a:solidFill>
            </a:rPr>
            <a:t>maternale</a:t>
          </a:r>
          <a:r>
            <a:rPr lang="en-US" sz="1400" dirty="0" smtClean="0">
              <a:solidFill>
                <a:schemeClr val="tx1"/>
              </a:solidFill>
            </a:rPr>
            <a:t> </a:t>
          </a:r>
          <a:r>
            <a:rPr lang="en-US" sz="1400" dirty="0" err="1" smtClean="0">
              <a:solidFill>
                <a:schemeClr val="tx1"/>
              </a:solidFill>
            </a:rPr>
            <a:t>sterftes</a:t>
          </a:r>
          <a:endParaRPr lang="en-US" sz="1400" dirty="0">
            <a:solidFill>
              <a:schemeClr val="tx1"/>
            </a:solidFill>
          </a:endParaRPr>
        </a:p>
      </dgm:t>
    </dgm:pt>
    <dgm:pt modelId="{461003BC-C2A4-C343-8E42-E9840B605846}" type="parTrans" cxnId="{1DDB3081-5D97-7B47-B6BD-35068D368121}">
      <dgm:prSet/>
      <dgm:spPr/>
      <dgm:t>
        <a:bodyPr/>
        <a:lstStyle/>
        <a:p>
          <a:endParaRPr lang="en-US"/>
        </a:p>
      </dgm:t>
    </dgm:pt>
    <dgm:pt modelId="{CB8B2120-268B-9C43-8D03-8739D60F02E1}" type="sibTrans" cxnId="{1DDB3081-5D97-7B47-B6BD-35068D368121}">
      <dgm:prSet/>
      <dgm:spPr/>
      <dgm:t>
        <a:bodyPr/>
        <a:lstStyle/>
        <a:p>
          <a:endParaRPr lang="en-US"/>
        </a:p>
      </dgm:t>
    </dgm:pt>
    <dgm:pt modelId="{383FF9F8-85E7-254E-8307-F35C7F5EFB59}">
      <dgm:prSet phldrT="[Text]" custT="1"/>
      <dgm:spPr/>
      <dgm:t>
        <a:bodyPr/>
        <a:lstStyle/>
        <a:p>
          <a:r>
            <a:rPr lang="en-US" sz="1400" dirty="0" err="1" smtClean="0">
              <a:solidFill>
                <a:schemeClr val="tx1"/>
              </a:solidFill>
            </a:rPr>
            <a:t>Richtlijn</a:t>
          </a:r>
          <a:r>
            <a:rPr lang="en-US" sz="1400" dirty="0" smtClean="0">
              <a:solidFill>
                <a:schemeClr val="tx1"/>
              </a:solidFill>
            </a:rPr>
            <a:t> 1e draft </a:t>
          </a:r>
          <a:r>
            <a:rPr lang="en-US" sz="1400" dirty="0" err="1" smtClean="0">
              <a:solidFill>
                <a:schemeClr val="tx1"/>
              </a:solidFill>
            </a:rPr>
            <a:t>fluxus</a:t>
          </a:r>
          <a:r>
            <a:rPr lang="en-US" sz="1400" dirty="0" smtClean="0">
              <a:solidFill>
                <a:schemeClr val="tx1"/>
              </a:solidFill>
            </a:rPr>
            <a:t> </a:t>
          </a:r>
          <a:r>
            <a:rPr lang="en-US" sz="1400" dirty="0" err="1" smtClean="0">
              <a:solidFill>
                <a:schemeClr val="tx1"/>
              </a:solidFill>
            </a:rPr>
            <a:t>opstellen</a:t>
          </a:r>
          <a:endParaRPr lang="en-US" sz="1400" dirty="0">
            <a:solidFill>
              <a:schemeClr val="tx1"/>
            </a:solidFill>
          </a:endParaRPr>
        </a:p>
      </dgm:t>
    </dgm:pt>
    <dgm:pt modelId="{67CAF1D0-59AD-904F-ACF6-C6816CF3F289}" type="parTrans" cxnId="{1937F9F9-5198-C34B-A72D-B78C6B3D7AD9}">
      <dgm:prSet/>
      <dgm:spPr/>
      <dgm:t>
        <a:bodyPr/>
        <a:lstStyle/>
        <a:p>
          <a:endParaRPr lang="en-US"/>
        </a:p>
      </dgm:t>
    </dgm:pt>
    <dgm:pt modelId="{FEFD6059-CA13-9C44-BDCB-968AC8011F9D}" type="sibTrans" cxnId="{1937F9F9-5198-C34B-A72D-B78C6B3D7AD9}">
      <dgm:prSet/>
      <dgm:spPr/>
      <dgm:t>
        <a:bodyPr/>
        <a:lstStyle/>
        <a:p>
          <a:endParaRPr lang="en-US"/>
        </a:p>
      </dgm:t>
    </dgm:pt>
    <dgm:pt modelId="{8D3455EE-0142-3E40-BB83-2A3E2873BC82}">
      <dgm:prSet phldrT="[Text]" custT="1"/>
      <dgm:spPr/>
      <dgm:t>
        <a:bodyPr/>
        <a:lstStyle/>
        <a:p>
          <a:r>
            <a:rPr lang="en-US" sz="1400" dirty="0" err="1" smtClean="0">
              <a:solidFill>
                <a:schemeClr val="tx1"/>
              </a:solidFill>
            </a:rPr>
            <a:t>Richtlijn</a:t>
          </a:r>
          <a:r>
            <a:rPr lang="en-US" sz="1400" dirty="0" smtClean="0">
              <a:solidFill>
                <a:schemeClr val="tx1"/>
              </a:solidFill>
            </a:rPr>
            <a:t> 1e draft PE </a:t>
          </a:r>
          <a:r>
            <a:rPr lang="en-US" sz="1400" dirty="0" err="1" smtClean="0">
              <a:solidFill>
                <a:schemeClr val="tx1"/>
              </a:solidFill>
            </a:rPr>
            <a:t>opstellen</a:t>
          </a:r>
          <a:endParaRPr lang="en-US" sz="1400" dirty="0">
            <a:solidFill>
              <a:schemeClr val="tx1"/>
            </a:solidFill>
          </a:endParaRPr>
        </a:p>
      </dgm:t>
    </dgm:pt>
    <dgm:pt modelId="{E69C6E14-CBC1-4541-AF24-CA136489DAB1}" type="parTrans" cxnId="{904335E2-8E1A-3D45-AAF5-5098CA92B6BD}">
      <dgm:prSet/>
      <dgm:spPr/>
      <dgm:t>
        <a:bodyPr/>
        <a:lstStyle/>
        <a:p>
          <a:endParaRPr lang="en-US"/>
        </a:p>
      </dgm:t>
    </dgm:pt>
    <dgm:pt modelId="{85E8EC57-E8BD-184B-AA7D-EBC4989734C4}" type="sibTrans" cxnId="{904335E2-8E1A-3D45-AAF5-5098CA92B6BD}">
      <dgm:prSet/>
      <dgm:spPr/>
      <dgm:t>
        <a:bodyPr/>
        <a:lstStyle/>
        <a:p>
          <a:endParaRPr lang="en-US"/>
        </a:p>
      </dgm:t>
    </dgm:pt>
    <dgm:pt modelId="{C67F41A2-6542-7D46-88F8-E8C7705E2E40}">
      <dgm:prSet phldrT="[Text]" custT="1"/>
      <dgm:spPr/>
      <dgm:t>
        <a:bodyPr/>
        <a:lstStyle/>
        <a:p>
          <a:r>
            <a:rPr lang="en-US" sz="1400" dirty="0" err="1" smtClean="0">
              <a:solidFill>
                <a:schemeClr val="tx1"/>
              </a:solidFill>
            </a:rPr>
            <a:t>Praktijkvariatie</a:t>
          </a:r>
          <a:r>
            <a:rPr lang="en-US" sz="1400" dirty="0" smtClean="0">
              <a:solidFill>
                <a:schemeClr val="tx1"/>
              </a:solidFill>
            </a:rPr>
            <a:t> </a:t>
          </a:r>
        </a:p>
        <a:p>
          <a:r>
            <a:rPr lang="en-US" sz="1400" dirty="0" err="1" smtClean="0">
              <a:solidFill>
                <a:schemeClr val="tx1"/>
              </a:solidFill>
            </a:rPr>
            <a:t>Fluxus</a:t>
          </a:r>
          <a:r>
            <a:rPr lang="en-US" sz="1400" dirty="0" smtClean="0">
              <a:solidFill>
                <a:schemeClr val="tx1"/>
              </a:solidFill>
            </a:rPr>
            <a:t> / PE</a:t>
          </a:r>
          <a:endParaRPr lang="en-US" sz="1400" dirty="0">
            <a:solidFill>
              <a:schemeClr val="tx1"/>
            </a:solidFill>
          </a:endParaRPr>
        </a:p>
      </dgm:t>
    </dgm:pt>
    <dgm:pt modelId="{AA843148-8A53-5E4E-B157-F58FD30CE9A7}" type="parTrans" cxnId="{6E6A0E9D-7D49-E74B-A902-2AFC6D36180B}">
      <dgm:prSet/>
      <dgm:spPr/>
      <dgm:t>
        <a:bodyPr/>
        <a:lstStyle/>
        <a:p>
          <a:endParaRPr lang="en-US"/>
        </a:p>
      </dgm:t>
    </dgm:pt>
    <dgm:pt modelId="{27A8E543-42EF-FF42-BF04-9309189BDE6D}" type="sibTrans" cxnId="{6E6A0E9D-7D49-E74B-A902-2AFC6D36180B}">
      <dgm:prSet/>
      <dgm:spPr/>
      <dgm:t>
        <a:bodyPr/>
        <a:lstStyle/>
        <a:p>
          <a:endParaRPr lang="en-US"/>
        </a:p>
      </dgm:t>
    </dgm:pt>
    <dgm:pt modelId="{AC5A1C4B-5A17-F147-B670-DC00FFA7408A}">
      <dgm:prSet phldrT="[Text]" custT="1"/>
      <dgm:spPr/>
      <dgm:t>
        <a:bodyPr/>
        <a:lstStyle/>
        <a:p>
          <a:r>
            <a:rPr lang="en-US" sz="1400" dirty="0" err="1" smtClean="0">
              <a:solidFill>
                <a:schemeClr val="tx1"/>
              </a:solidFill>
            </a:rPr>
            <a:t>Logistiek</a:t>
          </a:r>
          <a:r>
            <a:rPr lang="en-US" sz="1400" dirty="0" smtClean="0">
              <a:solidFill>
                <a:schemeClr val="tx1"/>
              </a:solidFill>
            </a:rPr>
            <a:t> team </a:t>
          </a:r>
          <a:r>
            <a:rPr lang="en-US" sz="1400" dirty="0" err="1" smtClean="0">
              <a:solidFill>
                <a:schemeClr val="tx1"/>
              </a:solidFill>
            </a:rPr>
            <a:t>opstellen</a:t>
          </a:r>
          <a:endParaRPr lang="en-US" sz="1400" dirty="0">
            <a:solidFill>
              <a:schemeClr val="tx1"/>
            </a:solidFill>
          </a:endParaRPr>
        </a:p>
      </dgm:t>
    </dgm:pt>
    <dgm:pt modelId="{FA2AEC01-7835-3144-8272-09DEE12E5633}" type="parTrans" cxnId="{569C329A-E483-2340-B82D-E44D9E35358E}">
      <dgm:prSet/>
      <dgm:spPr/>
      <dgm:t>
        <a:bodyPr/>
        <a:lstStyle/>
        <a:p>
          <a:endParaRPr lang="en-US"/>
        </a:p>
      </dgm:t>
    </dgm:pt>
    <dgm:pt modelId="{09F820D9-3E1A-EC41-9049-D078EB4C92B0}" type="sibTrans" cxnId="{569C329A-E483-2340-B82D-E44D9E35358E}">
      <dgm:prSet/>
      <dgm:spPr/>
      <dgm:t>
        <a:bodyPr/>
        <a:lstStyle/>
        <a:p>
          <a:endParaRPr lang="en-US"/>
        </a:p>
      </dgm:t>
    </dgm:pt>
    <dgm:pt modelId="{D69B21F6-4D2F-2A46-AF87-2B8872487DCA}">
      <dgm:prSet phldrT="[Text]" custT="1"/>
      <dgm:spPr/>
      <dgm:t>
        <a:bodyPr/>
        <a:lstStyle/>
        <a:p>
          <a:r>
            <a:rPr lang="en-US" sz="1400" dirty="0" err="1" smtClean="0">
              <a:solidFill>
                <a:schemeClr val="tx1"/>
              </a:solidFill>
            </a:rPr>
            <a:t>Langsgaan</a:t>
          </a:r>
          <a:r>
            <a:rPr lang="en-US" sz="1400" dirty="0" smtClean="0">
              <a:solidFill>
                <a:schemeClr val="tx1"/>
              </a:solidFill>
            </a:rPr>
            <a:t> </a:t>
          </a:r>
          <a:r>
            <a:rPr lang="en-US" sz="1400" dirty="0" err="1" smtClean="0">
              <a:solidFill>
                <a:schemeClr val="tx1"/>
              </a:solidFill>
            </a:rPr>
            <a:t>bij</a:t>
          </a:r>
          <a:r>
            <a:rPr lang="en-US" sz="1400" dirty="0" smtClean="0">
              <a:solidFill>
                <a:schemeClr val="tx1"/>
              </a:solidFill>
            </a:rPr>
            <a:t> </a:t>
          </a:r>
          <a:r>
            <a:rPr lang="en-US" sz="1400" dirty="0" err="1" smtClean="0">
              <a:solidFill>
                <a:schemeClr val="tx1"/>
              </a:solidFill>
            </a:rPr>
            <a:t>elke</a:t>
          </a:r>
          <a:r>
            <a:rPr lang="en-US" sz="1400" dirty="0" smtClean="0">
              <a:solidFill>
                <a:schemeClr val="tx1"/>
              </a:solidFill>
            </a:rPr>
            <a:t> </a:t>
          </a:r>
          <a:r>
            <a:rPr lang="en-US" sz="1400" dirty="0" err="1" smtClean="0">
              <a:solidFill>
                <a:schemeClr val="tx1"/>
              </a:solidFill>
            </a:rPr>
            <a:t>gynaecoloog</a:t>
          </a:r>
          <a:r>
            <a:rPr lang="en-US" sz="1400" dirty="0" smtClean="0">
              <a:solidFill>
                <a:schemeClr val="tx1"/>
              </a:solidFill>
            </a:rPr>
            <a:t> </a:t>
          </a:r>
          <a:r>
            <a:rPr lang="en-US" sz="1400" dirty="0" err="1" smtClean="0">
              <a:solidFill>
                <a:schemeClr val="tx1"/>
              </a:solidFill>
            </a:rPr>
            <a:t>voor</a:t>
          </a:r>
          <a:r>
            <a:rPr lang="en-US" sz="1400" dirty="0" smtClean="0">
              <a:solidFill>
                <a:schemeClr val="tx1"/>
              </a:solidFill>
            </a:rPr>
            <a:t> </a:t>
          </a:r>
          <a:r>
            <a:rPr lang="en-US" sz="1400" dirty="0" err="1" smtClean="0">
              <a:solidFill>
                <a:schemeClr val="tx1"/>
              </a:solidFill>
            </a:rPr>
            <a:t>persoonlijke</a:t>
          </a:r>
          <a:r>
            <a:rPr lang="en-US" sz="1400" dirty="0" smtClean="0">
              <a:solidFill>
                <a:schemeClr val="tx1"/>
              </a:solidFill>
            </a:rPr>
            <a:t> </a:t>
          </a:r>
          <a:r>
            <a:rPr lang="en-US" sz="1400" dirty="0" err="1" smtClean="0">
              <a:solidFill>
                <a:schemeClr val="tx1"/>
              </a:solidFill>
            </a:rPr>
            <a:t>uitnodigen</a:t>
          </a:r>
          <a:r>
            <a:rPr lang="en-US" sz="1400" dirty="0" smtClean="0">
              <a:solidFill>
                <a:schemeClr val="tx1"/>
              </a:solidFill>
            </a:rPr>
            <a:t> / </a:t>
          </a:r>
          <a:r>
            <a:rPr lang="en-US" sz="1400" dirty="0" err="1" smtClean="0">
              <a:solidFill>
                <a:schemeClr val="tx1"/>
              </a:solidFill>
            </a:rPr>
            <a:t>gesprek</a:t>
          </a:r>
          <a:endParaRPr lang="en-US" sz="1400" dirty="0">
            <a:solidFill>
              <a:schemeClr val="tx1"/>
            </a:solidFill>
          </a:endParaRPr>
        </a:p>
      </dgm:t>
    </dgm:pt>
    <dgm:pt modelId="{C87FEB21-0597-9B48-A430-B9EE7A2BCA27}" type="parTrans" cxnId="{4981F865-DA48-9143-AED4-4682311925CB}">
      <dgm:prSet/>
      <dgm:spPr/>
      <dgm:t>
        <a:bodyPr/>
        <a:lstStyle/>
        <a:p>
          <a:endParaRPr lang="en-US"/>
        </a:p>
      </dgm:t>
    </dgm:pt>
    <dgm:pt modelId="{9F4867CE-BF58-744D-A81C-7B3D19DCB983}" type="sibTrans" cxnId="{4981F865-DA48-9143-AED4-4682311925CB}">
      <dgm:prSet/>
      <dgm:spPr/>
      <dgm:t>
        <a:bodyPr/>
        <a:lstStyle/>
        <a:p>
          <a:endParaRPr lang="en-US"/>
        </a:p>
      </dgm:t>
    </dgm:pt>
    <dgm:pt modelId="{9779EA91-1353-3B4A-903E-5FBB239E721E}" type="pres">
      <dgm:prSet presAssocID="{51819C20-D3FF-ED48-8BA0-73586F84DFFE}" presName="CompostProcess" presStyleCnt="0">
        <dgm:presLayoutVars>
          <dgm:dir/>
          <dgm:resizeHandles val="exact"/>
        </dgm:presLayoutVars>
      </dgm:prSet>
      <dgm:spPr/>
    </dgm:pt>
    <dgm:pt modelId="{5634CB60-1AA2-6C4A-96EE-565CA139EA4B}" type="pres">
      <dgm:prSet presAssocID="{51819C20-D3FF-ED48-8BA0-73586F84DFFE}" presName="arrow" presStyleLbl="bgShp" presStyleIdx="0" presStyleCnt="1" custScaleX="111978"/>
      <dgm:spPr>
        <a:solidFill>
          <a:srgbClr val="3366FF"/>
        </a:solidFill>
      </dgm:spPr>
    </dgm:pt>
    <dgm:pt modelId="{35609BEF-A182-1D46-8B6A-22DAF1059EFC}" type="pres">
      <dgm:prSet presAssocID="{51819C20-D3FF-ED48-8BA0-73586F84DFFE}" presName="linearProcess" presStyleCnt="0"/>
      <dgm:spPr/>
    </dgm:pt>
    <dgm:pt modelId="{A01F76A9-003D-8044-B11E-55ADB9D4FC74}" type="pres">
      <dgm:prSet presAssocID="{EC120FAE-7A51-3742-B35B-4F4BB02BFA99}" presName="textNode" presStyleLbl="node1" presStyleIdx="0" presStyleCnt="7" custScaleX="14086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E12B3C-923D-4643-B413-FEC3088C2589}" type="pres">
      <dgm:prSet presAssocID="{0FD72AC2-A14B-3047-ACA5-BAD9CF00BB5B}" presName="sibTrans" presStyleCnt="0"/>
      <dgm:spPr/>
    </dgm:pt>
    <dgm:pt modelId="{598AD182-9505-2641-B071-86923448EE07}" type="pres">
      <dgm:prSet presAssocID="{C67F41A2-6542-7D46-88F8-E8C7705E2E40}" presName="textNode" presStyleLbl="node1" presStyleIdx="1" presStyleCnt="7" custScaleX="16244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9BB92C-E84C-0A41-A26C-48A8E98B8C6B}" type="pres">
      <dgm:prSet presAssocID="{27A8E543-42EF-FF42-BF04-9309189BDE6D}" presName="sibTrans" presStyleCnt="0"/>
      <dgm:spPr/>
    </dgm:pt>
    <dgm:pt modelId="{A340B945-DDA4-974C-9DFC-461650D689E3}" type="pres">
      <dgm:prSet presAssocID="{26237144-B850-0D4A-AF30-C11B860E194E}" presName="textNode" presStyleLbl="node1" presStyleIdx="2" presStyleCnt="7" custScaleX="1582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93F627-847B-D949-8473-153DDE53913F}" type="pres">
      <dgm:prSet presAssocID="{CB8B2120-268B-9C43-8D03-8739D60F02E1}" presName="sibTrans" presStyleCnt="0"/>
      <dgm:spPr/>
    </dgm:pt>
    <dgm:pt modelId="{2677DE37-3A3B-114F-9C8D-922394980BEE}" type="pres">
      <dgm:prSet presAssocID="{383FF9F8-85E7-254E-8307-F35C7F5EFB59}" presName="textNode" presStyleLbl="node1" presStyleIdx="3" presStyleCnt="7" custScaleX="11197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9F4770-3B36-D842-897C-44B537D3725A}" type="pres">
      <dgm:prSet presAssocID="{FEFD6059-CA13-9C44-BDCB-968AC8011F9D}" presName="sibTrans" presStyleCnt="0"/>
      <dgm:spPr/>
    </dgm:pt>
    <dgm:pt modelId="{08C9DA00-56B1-744B-9570-A7155AE61E79}" type="pres">
      <dgm:prSet presAssocID="{8D3455EE-0142-3E40-BB83-2A3E2873BC82}" presName="textNode" presStyleLbl="node1" presStyleIdx="4" presStyleCnt="7" custScaleX="11197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1915F0-B7DA-184D-8518-55717533DC47}" type="pres">
      <dgm:prSet presAssocID="{85E8EC57-E8BD-184B-AA7D-EBC4989734C4}" presName="sibTrans" presStyleCnt="0"/>
      <dgm:spPr/>
    </dgm:pt>
    <dgm:pt modelId="{CE135AA1-49CA-4D42-B6F1-00AE28907382}" type="pres">
      <dgm:prSet presAssocID="{AC5A1C4B-5A17-F147-B670-DC00FFA7408A}" presName="textNode" presStyleLbl="node1" presStyleIdx="5" presStyleCnt="7" custScaleX="11197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7F2832-AD70-7444-8BF6-8B385B104BD9}" type="pres">
      <dgm:prSet presAssocID="{09F820D9-3E1A-EC41-9049-D078EB4C92B0}" presName="sibTrans" presStyleCnt="0"/>
      <dgm:spPr/>
    </dgm:pt>
    <dgm:pt modelId="{3F9595F3-BC6C-644A-BBEA-7D3143DA819D}" type="pres">
      <dgm:prSet presAssocID="{D69B21F6-4D2F-2A46-AF87-2B8872487DCA}" presName="textNode" presStyleLbl="node1" presStyleIdx="6" presStyleCnt="7" custScaleX="15954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981F865-DA48-9143-AED4-4682311925CB}" srcId="{51819C20-D3FF-ED48-8BA0-73586F84DFFE}" destId="{D69B21F6-4D2F-2A46-AF87-2B8872487DCA}" srcOrd="6" destOrd="0" parTransId="{C87FEB21-0597-9B48-A430-B9EE7A2BCA27}" sibTransId="{9F4867CE-BF58-744D-A81C-7B3D19DCB983}"/>
    <dgm:cxn modelId="{904335E2-8E1A-3D45-AAF5-5098CA92B6BD}" srcId="{51819C20-D3FF-ED48-8BA0-73586F84DFFE}" destId="{8D3455EE-0142-3E40-BB83-2A3E2873BC82}" srcOrd="4" destOrd="0" parTransId="{E69C6E14-CBC1-4541-AF24-CA136489DAB1}" sibTransId="{85E8EC57-E8BD-184B-AA7D-EBC4989734C4}"/>
    <dgm:cxn modelId="{A57733E1-DBFF-6349-86C4-27C810708224}" type="presOf" srcId="{26237144-B850-0D4A-AF30-C11B860E194E}" destId="{A340B945-DDA4-974C-9DFC-461650D689E3}" srcOrd="0" destOrd="0" presId="urn:microsoft.com/office/officeart/2005/8/layout/hProcess9"/>
    <dgm:cxn modelId="{C0FFD533-1ACC-2740-B9F2-1A7514E6C7BC}" type="presOf" srcId="{D69B21F6-4D2F-2A46-AF87-2B8872487DCA}" destId="{3F9595F3-BC6C-644A-BBEA-7D3143DA819D}" srcOrd="0" destOrd="0" presId="urn:microsoft.com/office/officeart/2005/8/layout/hProcess9"/>
    <dgm:cxn modelId="{6E6A0E9D-7D49-E74B-A902-2AFC6D36180B}" srcId="{51819C20-D3FF-ED48-8BA0-73586F84DFFE}" destId="{C67F41A2-6542-7D46-88F8-E8C7705E2E40}" srcOrd="1" destOrd="0" parTransId="{AA843148-8A53-5E4E-B157-F58FD30CE9A7}" sibTransId="{27A8E543-42EF-FF42-BF04-9309189BDE6D}"/>
    <dgm:cxn modelId="{AA81F5BE-BDBA-884C-96B3-84CCDFA65B83}" type="presOf" srcId="{AC5A1C4B-5A17-F147-B670-DC00FFA7408A}" destId="{CE135AA1-49CA-4D42-B6F1-00AE28907382}" srcOrd="0" destOrd="0" presId="urn:microsoft.com/office/officeart/2005/8/layout/hProcess9"/>
    <dgm:cxn modelId="{93CF10EB-1291-5948-984F-EB494BE2CC50}" srcId="{51819C20-D3FF-ED48-8BA0-73586F84DFFE}" destId="{EC120FAE-7A51-3742-B35B-4F4BB02BFA99}" srcOrd="0" destOrd="0" parTransId="{06146293-80B5-834F-A222-FC912156D578}" sibTransId="{0FD72AC2-A14B-3047-ACA5-BAD9CF00BB5B}"/>
    <dgm:cxn modelId="{1937F9F9-5198-C34B-A72D-B78C6B3D7AD9}" srcId="{51819C20-D3FF-ED48-8BA0-73586F84DFFE}" destId="{383FF9F8-85E7-254E-8307-F35C7F5EFB59}" srcOrd="3" destOrd="0" parTransId="{67CAF1D0-59AD-904F-ACF6-C6816CF3F289}" sibTransId="{FEFD6059-CA13-9C44-BDCB-968AC8011F9D}"/>
    <dgm:cxn modelId="{1DDB3081-5D97-7B47-B6BD-35068D368121}" srcId="{51819C20-D3FF-ED48-8BA0-73586F84DFFE}" destId="{26237144-B850-0D4A-AF30-C11B860E194E}" srcOrd="2" destOrd="0" parTransId="{461003BC-C2A4-C343-8E42-E9840B605846}" sibTransId="{CB8B2120-268B-9C43-8D03-8739D60F02E1}"/>
    <dgm:cxn modelId="{569C329A-E483-2340-B82D-E44D9E35358E}" srcId="{51819C20-D3FF-ED48-8BA0-73586F84DFFE}" destId="{AC5A1C4B-5A17-F147-B670-DC00FFA7408A}" srcOrd="5" destOrd="0" parTransId="{FA2AEC01-7835-3144-8272-09DEE12E5633}" sibTransId="{09F820D9-3E1A-EC41-9049-D078EB4C92B0}"/>
    <dgm:cxn modelId="{2A4B5DAA-7FBC-4842-91DE-5C2BC71A40BB}" type="presOf" srcId="{383FF9F8-85E7-254E-8307-F35C7F5EFB59}" destId="{2677DE37-3A3B-114F-9C8D-922394980BEE}" srcOrd="0" destOrd="0" presId="urn:microsoft.com/office/officeart/2005/8/layout/hProcess9"/>
    <dgm:cxn modelId="{91C3AEA2-476D-0346-881C-21315E5A77DD}" type="presOf" srcId="{8D3455EE-0142-3E40-BB83-2A3E2873BC82}" destId="{08C9DA00-56B1-744B-9570-A7155AE61E79}" srcOrd="0" destOrd="0" presId="urn:microsoft.com/office/officeart/2005/8/layout/hProcess9"/>
    <dgm:cxn modelId="{F91F1206-B38C-6F49-A678-51CCF681E6EC}" type="presOf" srcId="{C67F41A2-6542-7D46-88F8-E8C7705E2E40}" destId="{598AD182-9505-2641-B071-86923448EE07}" srcOrd="0" destOrd="0" presId="urn:microsoft.com/office/officeart/2005/8/layout/hProcess9"/>
    <dgm:cxn modelId="{CC5B88CB-B62E-1A49-AC3A-83595E7E4FDD}" type="presOf" srcId="{51819C20-D3FF-ED48-8BA0-73586F84DFFE}" destId="{9779EA91-1353-3B4A-903E-5FBB239E721E}" srcOrd="0" destOrd="0" presId="urn:microsoft.com/office/officeart/2005/8/layout/hProcess9"/>
    <dgm:cxn modelId="{3A617486-78C1-FB4A-B429-268B3FD1D37E}" type="presOf" srcId="{EC120FAE-7A51-3742-B35B-4F4BB02BFA99}" destId="{A01F76A9-003D-8044-B11E-55ADB9D4FC74}" srcOrd="0" destOrd="0" presId="urn:microsoft.com/office/officeart/2005/8/layout/hProcess9"/>
    <dgm:cxn modelId="{61393147-9570-A744-BFCA-C9866BE57B86}" type="presParOf" srcId="{9779EA91-1353-3B4A-903E-5FBB239E721E}" destId="{5634CB60-1AA2-6C4A-96EE-565CA139EA4B}" srcOrd="0" destOrd="0" presId="urn:microsoft.com/office/officeart/2005/8/layout/hProcess9"/>
    <dgm:cxn modelId="{B2DBB6C9-BAC7-3C43-BBFE-94CEA10556E4}" type="presParOf" srcId="{9779EA91-1353-3B4A-903E-5FBB239E721E}" destId="{35609BEF-A182-1D46-8B6A-22DAF1059EFC}" srcOrd="1" destOrd="0" presId="urn:microsoft.com/office/officeart/2005/8/layout/hProcess9"/>
    <dgm:cxn modelId="{9230DEF0-776A-3142-B2D2-72BEA1FCBCE8}" type="presParOf" srcId="{35609BEF-A182-1D46-8B6A-22DAF1059EFC}" destId="{A01F76A9-003D-8044-B11E-55ADB9D4FC74}" srcOrd="0" destOrd="0" presId="urn:microsoft.com/office/officeart/2005/8/layout/hProcess9"/>
    <dgm:cxn modelId="{E90B994E-64B1-2C4B-921B-6AB261B88EA6}" type="presParOf" srcId="{35609BEF-A182-1D46-8B6A-22DAF1059EFC}" destId="{FBE12B3C-923D-4643-B413-FEC3088C2589}" srcOrd="1" destOrd="0" presId="urn:microsoft.com/office/officeart/2005/8/layout/hProcess9"/>
    <dgm:cxn modelId="{FAFF5AD1-D61C-554A-B3A9-615DB556F895}" type="presParOf" srcId="{35609BEF-A182-1D46-8B6A-22DAF1059EFC}" destId="{598AD182-9505-2641-B071-86923448EE07}" srcOrd="2" destOrd="0" presId="urn:microsoft.com/office/officeart/2005/8/layout/hProcess9"/>
    <dgm:cxn modelId="{5185F6A5-841B-FD4C-885C-394437E1C498}" type="presParOf" srcId="{35609BEF-A182-1D46-8B6A-22DAF1059EFC}" destId="{349BB92C-E84C-0A41-A26C-48A8E98B8C6B}" srcOrd="3" destOrd="0" presId="urn:microsoft.com/office/officeart/2005/8/layout/hProcess9"/>
    <dgm:cxn modelId="{A6C17150-67B8-1B40-BE7A-6F5FDC6FC0FC}" type="presParOf" srcId="{35609BEF-A182-1D46-8B6A-22DAF1059EFC}" destId="{A340B945-DDA4-974C-9DFC-461650D689E3}" srcOrd="4" destOrd="0" presId="urn:microsoft.com/office/officeart/2005/8/layout/hProcess9"/>
    <dgm:cxn modelId="{B2088F8B-25A8-324C-A3C9-C9FF1E078334}" type="presParOf" srcId="{35609BEF-A182-1D46-8B6A-22DAF1059EFC}" destId="{1493F627-847B-D949-8473-153DDE53913F}" srcOrd="5" destOrd="0" presId="urn:microsoft.com/office/officeart/2005/8/layout/hProcess9"/>
    <dgm:cxn modelId="{ED3D88E8-A910-9040-91D7-A2637295990F}" type="presParOf" srcId="{35609BEF-A182-1D46-8B6A-22DAF1059EFC}" destId="{2677DE37-3A3B-114F-9C8D-922394980BEE}" srcOrd="6" destOrd="0" presId="urn:microsoft.com/office/officeart/2005/8/layout/hProcess9"/>
    <dgm:cxn modelId="{61D49B79-205B-D340-BF36-F2E3563450F5}" type="presParOf" srcId="{35609BEF-A182-1D46-8B6A-22DAF1059EFC}" destId="{2A9F4770-3B36-D842-897C-44B537D3725A}" srcOrd="7" destOrd="0" presId="urn:microsoft.com/office/officeart/2005/8/layout/hProcess9"/>
    <dgm:cxn modelId="{DAC1CC56-17F2-3B4F-84BD-BB638795214E}" type="presParOf" srcId="{35609BEF-A182-1D46-8B6A-22DAF1059EFC}" destId="{08C9DA00-56B1-744B-9570-A7155AE61E79}" srcOrd="8" destOrd="0" presId="urn:microsoft.com/office/officeart/2005/8/layout/hProcess9"/>
    <dgm:cxn modelId="{1EA88D5D-97F0-2E4F-90E3-623D120FED29}" type="presParOf" srcId="{35609BEF-A182-1D46-8B6A-22DAF1059EFC}" destId="{381915F0-B7DA-184D-8518-55717533DC47}" srcOrd="9" destOrd="0" presId="urn:microsoft.com/office/officeart/2005/8/layout/hProcess9"/>
    <dgm:cxn modelId="{A17D4B80-25C9-5D4D-ABA9-1B96FCE69DF4}" type="presParOf" srcId="{35609BEF-A182-1D46-8B6A-22DAF1059EFC}" destId="{CE135AA1-49CA-4D42-B6F1-00AE28907382}" srcOrd="10" destOrd="0" presId="urn:microsoft.com/office/officeart/2005/8/layout/hProcess9"/>
    <dgm:cxn modelId="{18A9A39F-2661-634E-A177-68BDBECCAB83}" type="presParOf" srcId="{35609BEF-A182-1D46-8B6A-22DAF1059EFC}" destId="{FA7F2832-AD70-7444-8BF6-8B385B104BD9}" srcOrd="11" destOrd="0" presId="urn:microsoft.com/office/officeart/2005/8/layout/hProcess9"/>
    <dgm:cxn modelId="{103CE8BD-95D5-884C-8454-6640F25FAF6B}" type="presParOf" srcId="{35609BEF-A182-1D46-8B6A-22DAF1059EFC}" destId="{3F9595F3-BC6C-644A-BBEA-7D3143DA819D}" srcOrd="1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34CB60-1AA2-6C4A-96EE-565CA139EA4B}">
      <dsp:nvSpPr>
        <dsp:cNvPr id="0" name=""/>
        <dsp:cNvSpPr/>
      </dsp:nvSpPr>
      <dsp:spPr>
        <a:xfrm>
          <a:off x="211738" y="0"/>
          <a:ext cx="8364740" cy="3627642"/>
        </a:xfrm>
        <a:prstGeom prst="rightArrow">
          <a:avLst/>
        </a:prstGeom>
        <a:solidFill>
          <a:srgbClr val="3366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01F76A9-003D-8044-B11E-55ADB9D4FC74}">
      <dsp:nvSpPr>
        <dsp:cNvPr id="0" name=""/>
        <dsp:cNvSpPr/>
      </dsp:nvSpPr>
      <dsp:spPr>
        <a:xfrm>
          <a:off x="5774" y="1088292"/>
          <a:ext cx="1169639" cy="1451056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 smtClean="0">
              <a:solidFill>
                <a:schemeClr val="tx1"/>
              </a:solidFill>
            </a:rPr>
            <a:t>Logistiek</a:t>
          </a:r>
          <a:r>
            <a:rPr lang="en-US" sz="1400" kern="1200" dirty="0" smtClean="0">
              <a:solidFill>
                <a:schemeClr val="tx1"/>
              </a:solidFill>
            </a:rPr>
            <a:t/>
          </a:r>
          <a:br>
            <a:rPr lang="en-US" sz="1400" kern="1200" dirty="0" smtClean="0">
              <a:solidFill>
                <a:schemeClr val="tx1"/>
              </a:solidFill>
            </a:rPr>
          </a:br>
          <a:r>
            <a:rPr lang="en-US" sz="1400" kern="1200" dirty="0" smtClean="0">
              <a:solidFill>
                <a:schemeClr val="tx1"/>
              </a:solidFill>
            </a:rPr>
            <a:t>Geld</a:t>
          </a:r>
          <a:br>
            <a:rPr lang="en-US" sz="1400" kern="1200" dirty="0" smtClean="0">
              <a:solidFill>
                <a:schemeClr val="tx1"/>
              </a:solidFill>
            </a:rPr>
          </a:br>
          <a:r>
            <a:rPr lang="en-US" sz="1400" kern="1200" dirty="0" err="1" smtClean="0">
              <a:solidFill>
                <a:schemeClr val="tx1"/>
              </a:solidFill>
            </a:rPr>
            <a:t>Programma</a:t>
          </a:r>
          <a:r>
            <a:rPr lang="en-US" sz="1400" kern="1200" dirty="0" smtClean="0">
              <a:solidFill>
                <a:schemeClr val="tx1"/>
              </a:solidFill>
            </a:rPr>
            <a:t/>
          </a:r>
          <a:br>
            <a:rPr lang="en-US" sz="1400" kern="1200" dirty="0" smtClean="0">
              <a:solidFill>
                <a:schemeClr val="tx1"/>
              </a:solidFill>
            </a:rPr>
          </a:br>
          <a:r>
            <a:rPr lang="en-US" sz="1400" kern="1200" dirty="0" err="1" smtClean="0">
              <a:solidFill>
                <a:schemeClr val="tx1"/>
              </a:solidFill>
            </a:rPr>
            <a:t>Uitnodigen</a:t>
          </a:r>
          <a:r>
            <a:rPr lang="en-US" sz="1400" kern="1200" dirty="0" smtClean="0">
              <a:solidFill>
                <a:schemeClr val="tx1"/>
              </a:solidFill>
            </a:rPr>
            <a:t/>
          </a:r>
          <a:br>
            <a:rPr lang="en-US" sz="1400" kern="1200" dirty="0" smtClean="0">
              <a:solidFill>
                <a:schemeClr val="tx1"/>
              </a:solidFill>
            </a:rPr>
          </a:br>
          <a:r>
            <a:rPr lang="en-US" sz="1400" kern="1200" dirty="0" smtClean="0">
              <a:solidFill>
                <a:schemeClr val="tx1"/>
              </a:solidFill>
            </a:rPr>
            <a:t>Trainers </a:t>
          </a:r>
          <a:r>
            <a:rPr lang="en-US" sz="1400" kern="1200" dirty="0" err="1" smtClean="0">
              <a:solidFill>
                <a:schemeClr val="tx1"/>
              </a:solidFill>
            </a:rPr>
            <a:t>zoeken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62871" y="1145389"/>
        <a:ext cx="1055445" cy="1336862"/>
      </dsp:txXfrm>
    </dsp:sp>
    <dsp:sp modelId="{598AD182-9505-2641-B071-86923448EE07}">
      <dsp:nvSpPr>
        <dsp:cNvPr id="0" name=""/>
        <dsp:cNvSpPr/>
      </dsp:nvSpPr>
      <dsp:spPr>
        <a:xfrm>
          <a:off x="1313802" y="1088292"/>
          <a:ext cx="1348849" cy="1451056"/>
        </a:xfrm>
        <a:prstGeom prst="roundRect">
          <a:avLst/>
        </a:prstGeom>
        <a:gradFill rotWithShape="0">
          <a:gsLst>
            <a:gs pos="0">
              <a:schemeClr val="accent3">
                <a:hueOff val="1875044"/>
                <a:satOff val="-2813"/>
                <a:lumOff val="-458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1875044"/>
                <a:satOff val="-2813"/>
                <a:lumOff val="-458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 smtClean="0">
              <a:solidFill>
                <a:schemeClr val="tx1"/>
              </a:solidFill>
            </a:rPr>
            <a:t>Praktijkvariatie</a:t>
          </a:r>
          <a:r>
            <a:rPr lang="en-US" sz="1400" kern="1200" dirty="0" smtClean="0">
              <a:solidFill>
                <a:schemeClr val="tx1"/>
              </a:solidFill>
            </a:rPr>
            <a:t>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 smtClean="0">
              <a:solidFill>
                <a:schemeClr val="tx1"/>
              </a:solidFill>
            </a:rPr>
            <a:t>Fluxus</a:t>
          </a:r>
          <a:r>
            <a:rPr lang="en-US" sz="1400" kern="1200" dirty="0" smtClean="0">
              <a:solidFill>
                <a:schemeClr val="tx1"/>
              </a:solidFill>
            </a:rPr>
            <a:t> / PE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1379647" y="1154137"/>
        <a:ext cx="1217159" cy="1319366"/>
      </dsp:txXfrm>
    </dsp:sp>
    <dsp:sp modelId="{A340B945-DDA4-974C-9DFC-461650D689E3}">
      <dsp:nvSpPr>
        <dsp:cNvPr id="0" name=""/>
        <dsp:cNvSpPr/>
      </dsp:nvSpPr>
      <dsp:spPr>
        <a:xfrm>
          <a:off x="2801040" y="1088292"/>
          <a:ext cx="1313693" cy="1451056"/>
        </a:xfrm>
        <a:prstGeom prst="roundRect">
          <a:avLst/>
        </a:prstGeom>
        <a:gradFill rotWithShape="0">
          <a:gsLst>
            <a:gs pos="0">
              <a:schemeClr val="accent3">
                <a:hueOff val="3750089"/>
                <a:satOff val="-5627"/>
                <a:lumOff val="-915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3750089"/>
                <a:satOff val="-5627"/>
                <a:lumOff val="-915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 smtClean="0">
              <a:solidFill>
                <a:schemeClr val="tx1"/>
              </a:solidFill>
            </a:rPr>
            <a:t>Simulatie</a:t>
          </a:r>
          <a:r>
            <a:rPr lang="en-US" sz="1400" kern="1200" dirty="0" smtClean="0">
              <a:solidFill>
                <a:schemeClr val="tx1"/>
              </a:solidFill>
            </a:rPr>
            <a:t> </a:t>
          </a:r>
          <a:r>
            <a:rPr lang="en-US" sz="1400" kern="1200" dirty="0" err="1" smtClean="0">
              <a:solidFill>
                <a:schemeClr val="tx1"/>
              </a:solidFill>
            </a:rPr>
            <a:t>trainingen</a:t>
          </a:r>
          <a:r>
            <a:rPr lang="en-US" sz="1400" kern="1200" dirty="0" smtClean="0">
              <a:solidFill>
                <a:schemeClr val="tx1"/>
              </a:solidFill>
            </a:rPr>
            <a:t> </a:t>
          </a:r>
          <a:r>
            <a:rPr lang="en-US" sz="1400" kern="1200" dirty="0" err="1" smtClean="0">
              <a:solidFill>
                <a:schemeClr val="tx1"/>
              </a:solidFill>
            </a:rPr>
            <a:t>voorbereiden</a:t>
          </a:r>
          <a:r>
            <a:rPr lang="en-US" sz="1400" kern="1200" dirty="0" smtClean="0">
              <a:solidFill>
                <a:schemeClr val="tx1"/>
              </a:solidFill>
            </a:rPr>
            <a:t> </a:t>
          </a:r>
          <a:r>
            <a:rPr lang="en-US" sz="1400" kern="1200" dirty="0" err="1" smtClean="0">
              <a:solidFill>
                <a:schemeClr val="tx1"/>
              </a:solidFill>
            </a:rPr>
            <a:t>a.d.h.v</a:t>
          </a:r>
          <a:r>
            <a:rPr lang="en-US" sz="1400" kern="1200" dirty="0" smtClean="0">
              <a:solidFill>
                <a:schemeClr val="tx1"/>
              </a:solidFill>
            </a:rPr>
            <a:t>. </a:t>
          </a:r>
          <a:r>
            <a:rPr lang="en-US" sz="1400" kern="1200" dirty="0" err="1" smtClean="0">
              <a:solidFill>
                <a:schemeClr val="tx1"/>
              </a:solidFill>
            </a:rPr>
            <a:t>maternale</a:t>
          </a:r>
          <a:r>
            <a:rPr lang="en-US" sz="1400" kern="1200" dirty="0" smtClean="0">
              <a:solidFill>
                <a:schemeClr val="tx1"/>
              </a:solidFill>
            </a:rPr>
            <a:t> </a:t>
          </a:r>
          <a:r>
            <a:rPr lang="en-US" sz="1400" kern="1200" dirty="0" err="1" smtClean="0">
              <a:solidFill>
                <a:schemeClr val="tx1"/>
              </a:solidFill>
            </a:rPr>
            <a:t>sterftes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2865169" y="1152421"/>
        <a:ext cx="1185435" cy="1322798"/>
      </dsp:txXfrm>
    </dsp:sp>
    <dsp:sp modelId="{2677DE37-3A3B-114F-9C8D-922394980BEE}">
      <dsp:nvSpPr>
        <dsp:cNvPr id="0" name=""/>
        <dsp:cNvSpPr/>
      </dsp:nvSpPr>
      <dsp:spPr>
        <a:xfrm>
          <a:off x="4253122" y="1088292"/>
          <a:ext cx="929789" cy="1451056"/>
        </a:xfrm>
        <a:prstGeom prst="roundRect">
          <a:avLst/>
        </a:prstGeom>
        <a:gradFill rotWithShape="0">
          <a:gsLst>
            <a:gs pos="0">
              <a:schemeClr val="accent3">
                <a:hueOff val="5625133"/>
                <a:satOff val="-8440"/>
                <a:lumOff val="-1373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5625133"/>
                <a:satOff val="-8440"/>
                <a:lumOff val="-1373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 smtClean="0">
              <a:solidFill>
                <a:schemeClr val="tx1"/>
              </a:solidFill>
            </a:rPr>
            <a:t>Richtlijn</a:t>
          </a:r>
          <a:r>
            <a:rPr lang="en-US" sz="1400" kern="1200" dirty="0" smtClean="0">
              <a:solidFill>
                <a:schemeClr val="tx1"/>
              </a:solidFill>
            </a:rPr>
            <a:t> 1e draft </a:t>
          </a:r>
          <a:r>
            <a:rPr lang="en-US" sz="1400" kern="1200" dirty="0" err="1" smtClean="0">
              <a:solidFill>
                <a:schemeClr val="tx1"/>
              </a:solidFill>
            </a:rPr>
            <a:t>fluxus</a:t>
          </a:r>
          <a:r>
            <a:rPr lang="en-US" sz="1400" kern="1200" dirty="0" smtClean="0">
              <a:solidFill>
                <a:schemeClr val="tx1"/>
              </a:solidFill>
            </a:rPr>
            <a:t> </a:t>
          </a:r>
          <a:r>
            <a:rPr lang="en-US" sz="1400" kern="1200" dirty="0" err="1" smtClean="0">
              <a:solidFill>
                <a:schemeClr val="tx1"/>
              </a:solidFill>
            </a:rPr>
            <a:t>opstellen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4298511" y="1133681"/>
        <a:ext cx="839011" cy="1360278"/>
      </dsp:txXfrm>
    </dsp:sp>
    <dsp:sp modelId="{08C9DA00-56B1-744B-9570-A7155AE61E79}">
      <dsp:nvSpPr>
        <dsp:cNvPr id="0" name=""/>
        <dsp:cNvSpPr/>
      </dsp:nvSpPr>
      <dsp:spPr>
        <a:xfrm>
          <a:off x="5321300" y="1088292"/>
          <a:ext cx="929789" cy="1451056"/>
        </a:xfrm>
        <a:prstGeom prst="roundRect">
          <a:avLst/>
        </a:prstGeom>
        <a:gradFill rotWithShape="0">
          <a:gsLst>
            <a:gs pos="0">
              <a:schemeClr val="accent3">
                <a:hueOff val="7500177"/>
                <a:satOff val="-11253"/>
                <a:lumOff val="-183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7500177"/>
                <a:satOff val="-11253"/>
                <a:lumOff val="-183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 smtClean="0">
              <a:solidFill>
                <a:schemeClr val="tx1"/>
              </a:solidFill>
            </a:rPr>
            <a:t>Richtlijn</a:t>
          </a:r>
          <a:r>
            <a:rPr lang="en-US" sz="1400" kern="1200" dirty="0" smtClean="0">
              <a:solidFill>
                <a:schemeClr val="tx1"/>
              </a:solidFill>
            </a:rPr>
            <a:t> 1e draft PE </a:t>
          </a:r>
          <a:r>
            <a:rPr lang="en-US" sz="1400" kern="1200" dirty="0" err="1" smtClean="0">
              <a:solidFill>
                <a:schemeClr val="tx1"/>
              </a:solidFill>
            </a:rPr>
            <a:t>opstellen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5366689" y="1133681"/>
        <a:ext cx="839011" cy="1360278"/>
      </dsp:txXfrm>
    </dsp:sp>
    <dsp:sp modelId="{CE135AA1-49CA-4D42-B6F1-00AE28907382}">
      <dsp:nvSpPr>
        <dsp:cNvPr id="0" name=""/>
        <dsp:cNvSpPr/>
      </dsp:nvSpPr>
      <dsp:spPr>
        <a:xfrm>
          <a:off x="6389478" y="1088292"/>
          <a:ext cx="929789" cy="1451056"/>
        </a:xfrm>
        <a:prstGeom prst="roundRect">
          <a:avLst/>
        </a:prstGeom>
        <a:gradFill rotWithShape="0">
          <a:gsLst>
            <a:gs pos="0">
              <a:schemeClr val="accent3">
                <a:hueOff val="9375221"/>
                <a:satOff val="-14067"/>
                <a:lumOff val="-2288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9375221"/>
                <a:satOff val="-14067"/>
                <a:lumOff val="-2288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 smtClean="0">
              <a:solidFill>
                <a:schemeClr val="tx1"/>
              </a:solidFill>
            </a:rPr>
            <a:t>Logistiek</a:t>
          </a:r>
          <a:r>
            <a:rPr lang="en-US" sz="1400" kern="1200" dirty="0" smtClean="0">
              <a:solidFill>
                <a:schemeClr val="tx1"/>
              </a:solidFill>
            </a:rPr>
            <a:t> team </a:t>
          </a:r>
          <a:r>
            <a:rPr lang="en-US" sz="1400" kern="1200" dirty="0" err="1" smtClean="0">
              <a:solidFill>
                <a:schemeClr val="tx1"/>
              </a:solidFill>
            </a:rPr>
            <a:t>opstellen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6434867" y="1133681"/>
        <a:ext cx="839011" cy="1360278"/>
      </dsp:txXfrm>
    </dsp:sp>
    <dsp:sp modelId="{3F9595F3-BC6C-644A-BBEA-7D3143DA819D}">
      <dsp:nvSpPr>
        <dsp:cNvPr id="0" name=""/>
        <dsp:cNvSpPr/>
      </dsp:nvSpPr>
      <dsp:spPr>
        <a:xfrm>
          <a:off x="7457656" y="1088292"/>
          <a:ext cx="1324786" cy="1451056"/>
        </a:xfrm>
        <a:prstGeom prst="roundRect">
          <a:avLst/>
        </a:prstGeom>
        <a:gradFill rotWithShape="0">
          <a:gsLst>
            <a:gs pos="0">
              <a:schemeClr val="accent3">
                <a:hueOff val="11250266"/>
                <a:satOff val="-16880"/>
                <a:lumOff val="-2745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11250266"/>
                <a:satOff val="-16880"/>
                <a:lumOff val="-2745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 smtClean="0">
              <a:solidFill>
                <a:schemeClr val="tx1"/>
              </a:solidFill>
            </a:rPr>
            <a:t>Langsgaan</a:t>
          </a:r>
          <a:r>
            <a:rPr lang="en-US" sz="1400" kern="1200" dirty="0" smtClean="0">
              <a:solidFill>
                <a:schemeClr val="tx1"/>
              </a:solidFill>
            </a:rPr>
            <a:t> </a:t>
          </a:r>
          <a:r>
            <a:rPr lang="en-US" sz="1400" kern="1200" dirty="0" err="1" smtClean="0">
              <a:solidFill>
                <a:schemeClr val="tx1"/>
              </a:solidFill>
            </a:rPr>
            <a:t>bij</a:t>
          </a:r>
          <a:r>
            <a:rPr lang="en-US" sz="1400" kern="1200" dirty="0" smtClean="0">
              <a:solidFill>
                <a:schemeClr val="tx1"/>
              </a:solidFill>
            </a:rPr>
            <a:t> </a:t>
          </a:r>
          <a:r>
            <a:rPr lang="en-US" sz="1400" kern="1200" dirty="0" err="1" smtClean="0">
              <a:solidFill>
                <a:schemeClr val="tx1"/>
              </a:solidFill>
            </a:rPr>
            <a:t>elke</a:t>
          </a:r>
          <a:r>
            <a:rPr lang="en-US" sz="1400" kern="1200" dirty="0" smtClean="0">
              <a:solidFill>
                <a:schemeClr val="tx1"/>
              </a:solidFill>
            </a:rPr>
            <a:t> </a:t>
          </a:r>
          <a:r>
            <a:rPr lang="en-US" sz="1400" kern="1200" dirty="0" err="1" smtClean="0">
              <a:solidFill>
                <a:schemeClr val="tx1"/>
              </a:solidFill>
            </a:rPr>
            <a:t>gynaecoloog</a:t>
          </a:r>
          <a:r>
            <a:rPr lang="en-US" sz="1400" kern="1200" dirty="0" smtClean="0">
              <a:solidFill>
                <a:schemeClr val="tx1"/>
              </a:solidFill>
            </a:rPr>
            <a:t> </a:t>
          </a:r>
          <a:r>
            <a:rPr lang="en-US" sz="1400" kern="1200" dirty="0" err="1" smtClean="0">
              <a:solidFill>
                <a:schemeClr val="tx1"/>
              </a:solidFill>
            </a:rPr>
            <a:t>voor</a:t>
          </a:r>
          <a:r>
            <a:rPr lang="en-US" sz="1400" kern="1200" dirty="0" smtClean="0">
              <a:solidFill>
                <a:schemeClr val="tx1"/>
              </a:solidFill>
            </a:rPr>
            <a:t> </a:t>
          </a:r>
          <a:r>
            <a:rPr lang="en-US" sz="1400" kern="1200" dirty="0" err="1" smtClean="0">
              <a:solidFill>
                <a:schemeClr val="tx1"/>
              </a:solidFill>
            </a:rPr>
            <a:t>persoonlijke</a:t>
          </a:r>
          <a:r>
            <a:rPr lang="en-US" sz="1400" kern="1200" dirty="0" smtClean="0">
              <a:solidFill>
                <a:schemeClr val="tx1"/>
              </a:solidFill>
            </a:rPr>
            <a:t> </a:t>
          </a:r>
          <a:r>
            <a:rPr lang="en-US" sz="1400" kern="1200" dirty="0" err="1" smtClean="0">
              <a:solidFill>
                <a:schemeClr val="tx1"/>
              </a:solidFill>
            </a:rPr>
            <a:t>uitnodigen</a:t>
          </a:r>
          <a:r>
            <a:rPr lang="en-US" sz="1400" kern="1200" dirty="0" smtClean="0">
              <a:solidFill>
                <a:schemeClr val="tx1"/>
              </a:solidFill>
            </a:rPr>
            <a:t> / </a:t>
          </a:r>
          <a:r>
            <a:rPr lang="en-US" sz="1400" kern="1200" dirty="0" err="1" smtClean="0">
              <a:solidFill>
                <a:schemeClr val="tx1"/>
              </a:solidFill>
            </a:rPr>
            <a:t>gesprek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7522327" y="1152963"/>
        <a:ext cx="1195444" cy="13217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D168A2-ED99-C646-9289-26B33541D5F1}" type="datetimeFigureOut">
              <a:rPr lang="en-US" smtClean="0"/>
              <a:t>03/02/19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46AB81-8467-7C42-852D-7E8D22BF0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485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A22C5-AF75-FE40-8924-0D052A3715EB}" type="datetimeFigureOut">
              <a:rPr lang="en-US" smtClean="0"/>
              <a:t>03/02/19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19030-A6BA-4840-8CDD-72D0D2061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262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A22C5-AF75-FE40-8924-0D052A3715EB}" type="datetimeFigureOut">
              <a:rPr lang="en-US" smtClean="0"/>
              <a:t>03/02/19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19030-A6BA-4840-8CDD-72D0D2061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776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A22C5-AF75-FE40-8924-0D052A3715EB}" type="datetimeFigureOut">
              <a:rPr lang="en-US" smtClean="0"/>
              <a:t>03/02/19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19030-A6BA-4840-8CDD-72D0D2061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728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A22C5-AF75-FE40-8924-0D052A3715EB}" type="datetimeFigureOut">
              <a:rPr lang="en-US" smtClean="0"/>
              <a:t>03/02/19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19030-A6BA-4840-8CDD-72D0D2061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039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A22C5-AF75-FE40-8924-0D052A3715EB}" type="datetimeFigureOut">
              <a:rPr lang="en-US" smtClean="0"/>
              <a:t>03/02/19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19030-A6BA-4840-8CDD-72D0D2061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278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A22C5-AF75-FE40-8924-0D052A3715EB}" type="datetimeFigureOut">
              <a:rPr lang="en-US" smtClean="0"/>
              <a:t>03/02/19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19030-A6BA-4840-8CDD-72D0D2061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318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A22C5-AF75-FE40-8924-0D052A3715EB}" type="datetimeFigureOut">
              <a:rPr lang="en-US" smtClean="0"/>
              <a:t>03/02/19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19030-A6BA-4840-8CDD-72D0D2061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260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A22C5-AF75-FE40-8924-0D052A3715EB}" type="datetimeFigureOut">
              <a:rPr lang="en-US" smtClean="0"/>
              <a:t>03/02/19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19030-A6BA-4840-8CDD-72D0D2061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680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A22C5-AF75-FE40-8924-0D052A3715EB}" type="datetimeFigureOut">
              <a:rPr lang="en-US" smtClean="0"/>
              <a:t>03/02/19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19030-A6BA-4840-8CDD-72D0D2061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677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A22C5-AF75-FE40-8924-0D052A3715EB}" type="datetimeFigureOut">
              <a:rPr lang="en-US" smtClean="0"/>
              <a:t>03/02/19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19030-A6BA-4840-8CDD-72D0D2061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470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A22C5-AF75-FE40-8924-0D052A3715EB}" type="datetimeFigureOut">
              <a:rPr lang="en-US" smtClean="0"/>
              <a:t>03/02/19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19030-A6BA-4840-8CDD-72D0D2061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646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FA22C5-AF75-FE40-8924-0D052A3715EB}" type="datetimeFigureOut">
              <a:rPr lang="en-US" smtClean="0"/>
              <a:t>03/02/19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D19030-A6BA-4840-8CDD-72D0D2061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966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hyperlink" Target="http://www.surinameobstetrics.weebly.com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jpeg"/><Relationship Id="rId5" Type="http://schemas.microsoft.com/office/2007/relationships/hdphoto" Target="../media/hdphoto1.wdp"/><Relationship Id="rId6" Type="http://schemas.openxmlformats.org/officeDocument/2006/relationships/image" Target="../media/image41.jpeg"/><Relationship Id="rId7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43.jpeg"/><Relationship Id="rId5" Type="http://schemas.microsoft.com/office/2007/relationships/hdphoto" Target="../media/hdphoto4.wdp"/><Relationship Id="rId6" Type="http://schemas.openxmlformats.org/officeDocument/2006/relationships/image" Target="../media/image44.jpeg"/><Relationship Id="rId7" Type="http://schemas.microsoft.com/office/2007/relationships/hdphoto" Target="../media/hdphoto5.wdp"/><Relationship Id="rId8" Type="http://schemas.openxmlformats.org/officeDocument/2006/relationships/image" Target="../media/image45.png"/><Relationship Id="rId9" Type="http://schemas.openxmlformats.org/officeDocument/2006/relationships/image" Target="../media/image46.png"/><Relationship Id="rId10" Type="http://schemas.openxmlformats.org/officeDocument/2006/relationships/image" Target="../media/image47.png"/><Relationship Id="rId11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Relationship Id="rId3" Type="http://schemas.microsoft.com/office/2007/relationships/hdphoto" Target="../media/hdphoto6.wdp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59.png"/><Relationship Id="rId5" Type="http://schemas.openxmlformats.org/officeDocument/2006/relationships/hyperlink" Target="http://www.surinameobstetrics.weebly.com" TargetMode="External"/><Relationship Id="rId6" Type="http://schemas.openxmlformats.org/officeDocument/2006/relationships/image" Target="../media/image60.png"/><Relationship Id="rId7" Type="http://schemas.openxmlformats.org/officeDocument/2006/relationships/image" Target="../media/image61.png"/><Relationship Id="rId8" Type="http://schemas.openxmlformats.org/officeDocument/2006/relationships/hyperlink" Target="https://www.facebook.com/CommissieMaMS/?fref=ts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hyperlink" Target="http://www.worldnieuws.com/dagblad-suriname/behoefte-voor-nationale-richtlijnen-obstetrie/" TargetMode="External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apintie.sr/v16120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2930" y="396908"/>
            <a:ext cx="8612704" cy="2551550"/>
          </a:xfrm>
        </p:spPr>
        <p:txBody>
          <a:bodyPr>
            <a:noAutofit/>
          </a:bodyPr>
          <a:lstStyle/>
          <a:p>
            <a:r>
              <a:rPr lang="en-US" sz="2800" b="1" dirty="0" err="1" smtClean="0">
                <a:latin typeface="Lucida Sans"/>
                <a:cs typeface="Lucida Sans"/>
              </a:rPr>
              <a:t>Nationaal</a:t>
            </a:r>
            <a:r>
              <a:rPr lang="en-US" sz="2800" b="1" dirty="0" smtClean="0">
                <a:latin typeface="Lucida Sans"/>
                <a:cs typeface="Lucida Sans"/>
              </a:rPr>
              <a:t> </a:t>
            </a:r>
            <a:r>
              <a:rPr lang="en-US" sz="2800" b="1" dirty="0" err="1" smtClean="0">
                <a:latin typeface="Lucida Sans"/>
                <a:cs typeface="Lucida Sans"/>
              </a:rPr>
              <a:t>Congres</a:t>
            </a:r>
            <a:r>
              <a:rPr lang="en-US" sz="2800" b="1" dirty="0" smtClean="0">
                <a:latin typeface="Lucida Sans"/>
                <a:cs typeface="Lucida Sans"/>
              </a:rPr>
              <a:t> </a:t>
            </a:r>
            <a:r>
              <a:rPr lang="en-US" sz="2800" b="1" dirty="0" err="1" smtClean="0">
                <a:latin typeface="Lucida Sans"/>
                <a:cs typeface="Lucida Sans"/>
              </a:rPr>
              <a:t>Obstetrie</a:t>
            </a:r>
            <a:r>
              <a:rPr lang="en-US" sz="2800" b="1" dirty="0" smtClean="0">
                <a:latin typeface="Lucida Sans"/>
                <a:cs typeface="Lucida Sans"/>
              </a:rPr>
              <a:t> </a:t>
            </a:r>
            <a:r>
              <a:rPr lang="en-US" sz="2800" b="1" dirty="0" err="1" smtClean="0">
                <a:latin typeface="Lucida Sans"/>
                <a:cs typeface="Lucida Sans"/>
              </a:rPr>
              <a:t>voor</a:t>
            </a:r>
            <a:r>
              <a:rPr lang="en-US" sz="2800" b="1" dirty="0" smtClean="0">
                <a:latin typeface="Lucida Sans"/>
                <a:cs typeface="Lucida Sans"/>
              </a:rPr>
              <a:t> de </a:t>
            </a:r>
            <a:br>
              <a:rPr lang="en-US" sz="2800" b="1" dirty="0" smtClean="0">
                <a:latin typeface="Lucida Sans"/>
                <a:cs typeface="Lucida Sans"/>
              </a:rPr>
            </a:br>
            <a:r>
              <a:rPr lang="en-US" sz="2800" b="1" dirty="0">
                <a:latin typeface="Lucida Sans"/>
                <a:cs typeface="Lucida Sans"/>
              </a:rPr>
              <a:t/>
            </a:r>
            <a:br>
              <a:rPr lang="en-US" sz="2800" b="1" dirty="0">
                <a:latin typeface="Lucida Sans"/>
                <a:cs typeface="Lucida Sans"/>
              </a:rPr>
            </a:br>
            <a:r>
              <a:rPr lang="en-US" sz="2800" b="1" dirty="0" err="1" smtClean="0">
                <a:latin typeface="Lucida Sans"/>
                <a:cs typeface="Lucida Sans"/>
              </a:rPr>
              <a:t>Implementatie</a:t>
            </a:r>
            <a:r>
              <a:rPr lang="en-US" sz="2800" b="1" dirty="0" smtClean="0">
                <a:latin typeface="Lucida Sans"/>
                <a:cs typeface="Lucida Sans"/>
              </a:rPr>
              <a:t> van </a:t>
            </a:r>
            <a:r>
              <a:rPr lang="en-US" sz="2800" b="1" dirty="0" err="1">
                <a:latin typeface="Lucida Sans"/>
                <a:cs typeface="Lucida Sans"/>
              </a:rPr>
              <a:t>L</a:t>
            </a:r>
            <a:r>
              <a:rPr lang="en-US" sz="2800" b="1" dirty="0" err="1" smtClean="0">
                <a:latin typeface="Lucida Sans"/>
                <a:cs typeface="Lucida Sans"/>
              </a:rPr>
              <a:t>andelijke</a:t>
            </a:r>
            <a:r>
              <a:rPr lang="en-US" sz="2800" b="1" dirty="0" smtClean="0">
                <a:latin typeface="Lucida Sans"/>
                <a:cs typeface="Lucida Sans"/>
              </a:rPr>
              <a:t> </a:t>
            </a:r>
            <a:r>
              <a:rPr lang="en-US" sz="2800" b="1" dirty="0" err="1">
                <a:latin typeface="Lucida Sans"/>
                <a:cs typeface="Lucida Sans"/>
              </a:rPr>
              <a:t>R</a:t>
            </a:r>
            <a:r>
              <a:rPr lang="en-US" sz="2800" b="1" dirty="0" err="1" smtClean="0">
                <a:latin typeface="Lucida Sans"/>
                <a:cs typeface="Lucida Sans"/>
              </a:rPr>
              <a:t>ichtlijn</a:t>
            </a:r>
            <a:r>
              <a:rPr lang="en-US" sz="2800" b="1" dirty="0" smtClean="0">
                <a:latin typeface="Lucida Sans"/>
                <a:cs typeface="Lucida Sans"/>
              </a:rPr>
              <a:t> </a:t>
            </a:r>
            <a:br>
              <a:rPr lang="en-US" sz="2800" b="1" dirty="0" smtClean="0">
                <a:latin typeface="Lucida Sans"/>
                <a:cs typeface="Lucida Sans"/>
              </a:rPr>
            </a:br>
            <a:r>
              <a:rPr lang="en-US" sz="2800" b="1" dirty="0" err="1" smtClean="0">
                <a:latin typeface="Lucida Sans"/>
                <a:cs typeface="Lucida Sans"/>
              </a:rPr>
              <a:t>Fluxus</a:t>
            </a:r>
            <a:r>
              <a:rPr lang="en-US" sz="2800" b="1" dirty="0" smtClean="0">
                <a:latin typeface="Lucida Sans"/>
                <a:cs typeface="Lucida Sans"/>
              </a:rPr>
              <a:t> en Pre-</a:t>
            </a:r>
            <a:r>
              <a:rPr lang="en-US" sz="2800" b="1" dirty="0" err="1" smtClean="0">
                <a:latin typeface="Lucida Sans"/>
                <a:cs typeface="Lucida Sans"/>
              </a:rPr>
              <a:t>eclampsie</a:t>
            </a:r>
            <a:r>
              <a:rPr lang="en-US" sz="2800" b="1" dirty="0" smtClean="0">
                <a:latin typeface="Lucida Sans"/>
                <a:cs typeface="Lucida Sans"/>
              </a:rPr>
              <a:t/>
            </a:r>
            <a:br>
              <a:rPr lang="en-US" sz="2800" b="1" dirty="0" smtClean="0">
                <a:latin typeface="Lucida Sans"/>
                <a:cs typeface="Lucida Sans"/>
              </a:rPr>
            </a:br>
            <a:r>
              <a:rPr lang="en-US" sz="2800" b="1" dirty="0" smtClean="0">
                <a:latin typeface="Lucida Sans"/>
                <a:cs typeface="Lucida Sans"/>
              </a:rPr>
              <a:t>&amp; </a:t>
            </a:r>
            <a:br>
              <a:rPr lang="en-US" sz="2800" b="1" dirty="0" smtClean="0">
                <a:latin typeface="Lucida Sans"/>
                <a:cs typeface="Lucida Sans"/>
              </a:rPr>
            </a:br>
            <a:r>
              <a:rPr lang="en-US" sz="2800" b="1" dirty="0" err="1">
                <a:latin typeface="Lucida Sans"/>
                <a:cs typeface="Lucida Sans"/>
              </a:rPr>
              <a:t>S</a:t>
            </a:r>
            <a:r>
              <a:rPr lang="en-US" sz="2800" b="1" dirty="0" err="1" smtClean="0">
                <a:latin typeface="Lucida Sans"/>
                <a:cs typeface="Lucida Sans"/>
              </a:rPr>
              <a:t>imulatie</a:t>
            </a:r>
            <a:r>
              <a:rPr lang="en-US" sz="2800" b="1" dirty="0" smtClean="0">
                <a:latin typeface="Lucida Sans"/>
                <a:cs typeface="Lucida Sans"/>
              </a:rPr>
              <a:t> </a:t>
            </a:r>
            <a:r>
              <a:rPr lang="en-US" sz="2800" b="1" dirty="0" err="1" smtClean="0">
                <a:latin typeface="Lucida Sans"/>
                <a:cs typeface="Lucida Sans"/>
              </a:rPr>
              <a:t>trainingen</a:t>
            </a:r>
            <a:r>
              <a:rPr lang="en-US" sz="2800" b="1" dirty="0" smtClean="0">
                <a:latin typeface="Lucida Sans"/>
                <a:cs typeface="Lucida Sans"/>
              </a:rPr>
              <a:t> </a:t>
            </a:r>
            <a:endParaRPr lang="en-US" sz="2800" dirty="0">
              <a:latin typeface="Lucida Sans"/>
              <a:cs typeface="Lucida Sans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371600" y="3280227"/>
            <a:ext cx="6400800" cy="737114"/>
          </a:xfrm>
        </p:spPr>
        <p:txBody>
          <a:bodyPr>
            <a:normAutofit lnSpcReduction="10000"/>
          </a:bodyPr>
          <a:lstStyle/>
          <a:p>
            <a:r>
              <a:rPr lang="en-US" sz="2000" b="1" dirty="0" smtClean="0">
                <a:solidFill>
                  <a:schemeClr val="tx1"/>
                </a:solidFill>
                <a:latin typeface="Geneva"/>
                <a:cs typeface="Geneva"/>
              </a:rPr>
              <a:t>10 - 13 </a:t>
            </a:r>
            <a:r>
              <a:rPr lang="en-US" sz="2000" b="1" dirty="0" err="1" smtClean="0">
                <a:solidFill>
                  <a:schemeClr val="tx1"/>
                </a:solidFill>
                <a:latin typeface="Geneva"/>
                <a:cs typeface="Geneva"/>
              </a:rPr>
              <a:t>november</a:t>
            </a:r>
            <a:r>
              <a:rPr lang="en-US" sz="2000" b="1" dirty="0" smtClean="0">
                <a:solidFill>
                  <a:schemeClr val="tx1"/>
                </a:solidFill>
                <a:latin typeface="Geneva"/>
                <a:cs typeface="Geneva"/>
              </a:rPr>
              <a:t> 2016</a:t>
            </a:r>
          </a:p>
          <a:p>
            <a:r>
              <a:rPr lang="en-US" sz="2000" b="1" dirty="0" smtClean="0">
                <a:solidFill>
                  <a:schemeClr val="tx1"/>
                </a:solidFill>
                <a:latin typeface="Geneva"/>
                <a:cs typeface="Geneva"/>
              </a:rPr>
              <a:t>Paramaribo, Suriname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9" y="2695090"/>
            <a:ext cx="2173230" cy="4162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669" y="1713503"/>
            <a:ext cx="1847191" cy="5111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653" y="4445368"/>
            <a:ext cx="2295902" cy="1984539"/>
          </a:xfrm>
          <a:prstGeom prst="snip2Diag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2681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2452"/>
          </a:xfrm>
        </p:spPr>
        <p:txBody>
          <a:bodyPr>
            <a:noAutofit/>
          </a:bodyPr>
          <a:lstStyle/>
          <a:p>
            <a:r>
              <a:rPr lang="en-US" sz="3600" b="1" dirty="0" err="1" smtClean="0">
                <a:solidFill>
                  <a:srgbClr val="3366FF"/>
                </a:solidFill>
              </a:rPr>
              <a:t>Programma</a:t>
            </a:r>
            <a:r>
              <a:rPr lang="en-US" sz="3600" b="1" dirty="0" smtClean="0">
                <a:solidFill>
                  <a:srgbClr val="3366FF"/>
                </a:solidFill>
              </a:rPr>
              <a:t> (2/3)</a:t>
            </a:r>
            <a:br>
              <a:rPr lang="en-US" sz="3600" b="1" dirty="0" smtClean="0">
                <a:solidFill>
                  <a:srgbClr val="3366FF"/>
                </a:solidFill>
              </a:rPr>
            </a:br>
            <a:r>
              <a:rPr lang="en-US" sz="2000" b="1" dirty="0" err="1" smtClean="0">
                <a:solidFill>
                  <a:srgbClr val="3366FF"/>
                </a:solidFill>
              </a:rPr>
              <a:t>Zaterdag</a:t>
            </a:r>
            <a:endParaRPr lang="en-US" sz="1400" b="1" dirty="0">
              <a:solidFill>
                <a:srgbClr val="3366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" y="1205809"/>
            <a:ext cx="8341360" cy="550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5735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2452"/>
          </a:xfrm>
        </p:spPr>
        <p:txBody>
          <a:bodyPr>
            <a:noAutofit/>
          </a:bodyPr>
          <a:lstStyle/>
          <a:p>
            <a:r>
              <a:rPr lang="en-US" sz="3600" b="1" dirty="0" err="1" smtClean="0">
                <a:solidFill>
                  <a:srgbClr val="3366FF"/>
                </a:solidFill>
              </a:rPr>
              <a:t>Programma</a:t>
            </a:r>
            <a:r>
              <a:rPr lang="en-US" sz="3600" b="1" dirty="0" smtClean="0">
                <a:solidFill>
                  <a:srgbClr val="3366FF"/>
                </a:solidFill>
              </a:rPr>
              <a:t> (3/</a:t>
            </a:r>
            <a:r>
              <a:rPr lang="en-US" sz="3600" b="1" dirty="0">
                <a:solidFill>
                  <a:srgbClr val="3366FF"/>
                </a:solidFill>
              </a:rPr>
              <a:t>3</a:t>
            </a:r>
            <a:r>
              <a:rPr lang="en-US" sz="3600" b="1" dirty="0" smtClean="0">
                <a:solidFill>
                  <a:srgbClr val="3366FF"/>
                </a:solidFill>
              </a:rPr>
              <a:t>)</a:t>
            </a:r>
            <a:br>
              <a:rPr lang="en-US" sz="3600" b="1" dirty="0" smtClean="0">
                <a:solidFill>
                  <a:srgbClr val="3366FF"/>
                </a:solidFill>
              </a:rPr>
            </a:br>
            <a:r>
              <a:rPr lang="en-US" sz="2000" b="1" dirty="0" err="1" smtClean="0">
                <a:solidFill>
                  <a:srgbClr val="3366FF"/>
                </a:solidFill>
              </a:rPr>
              <a:t>Zondag</a:t>
            </a:r>
            <a:endParaRPr lang="en-US" sz="1400" b="1" dirty="0">
              <a:solidFill>
                <a:srgbClr val="3366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720" y="1287090"/>
            <a:ext cx="7834655" cy="53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5232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798"/>
            <a:ext cx="8229600" cy="1256292"/>
          </a:xfrm>
        </p:spPr>
        <p:txBody>
          <a:bodyPr>
            <a:noAutofit/>
          </a:bodyPr>
          <a:lstStyle/>
          <a:p>
            <a:r>
              <a:rPr lang="en-US" sz="3600" b="1" dirty="0" err="1" smtClean="0">
                <a:solidFill>
                  <a:srgbClr val="3366FF"/>
                </a:solidFill>
              </a:rPr>
              <a:t>Praktijkvariatie</a:t>
            </a:r>
            <a:r>
              <a:rPr lang="en-US" sz="3600" b="1" dirty="0" smtClean="0">
                <a:solidFill>
                  <a:srgbClr val="3366FF"/>
                </a:solidFill>
              </a:rPr>
              <a:t>: </a:t>
            </a:r>
            <a:br>
              <a:rPr lang="en-US" sz="3600" b="1" dirty="0" smtClean="0">
                <a:solidFill>
                  <a:srgbClr val="3366FF"/>
                </a:solidFill>
              </a:rPr>
            </a:br>
            <a:r>
              <a:rPr lang="en-US" sz="2200" b="1" dirty="0" err="1" smtClean="0">
                <a:solidFill>
                  <a:srgbClr val="3366FF"/>
                </a:solidFill>
              </a:rPr>
              <a:t>Fluxus</a:t>
            </a:r>
            <a:r>
              <a:rPr lang="en-US" sz="2200" b="1" dirty="0" smtClean="0">
                <a:solidFill>
                  <a:srgbClr val="3366FF"/>
                </a:solidFill>
              </a:rPr>
              <a:t> &amp; </a:t>
            </a:r>
            <a:r>
              <a:rPr lang="en-US" sz="2200" b="1" dirty="0" err="1" smtClean="0">
                <a:solidFill>
                  <a:srgbClr val="3366FF"/>
                </a:solidFill>
              </a:rPr>
              <a:t>Eclampsie</a:t>
            </a:r>
            <a:endParaRPr lang="en-US" sz="2200" dirty="0"/>
          </a:p>
        </p:txBody>
      </p:sp>
      <p:sp>
        <p:nvSpPr>
          <p:cNvPr id="8" name="TextBox 7"/>
          <p:cNvSpPr txBox="1"/>
          <p:nvPr/>
        </p:nvSpPr>
        <p:spPr>
          <a:xfrm>
            <a:off x="570596" y="6248463"/>
            <a:ext cx="7945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Zie</a:t>
            </a:r>
            <a:r>
              <a:rPr lang="en-US" dirty="0" smtClean="0"/>
              <a:t> </a:t>
            </a:r>
            <a:r>
              <a:rPr lang="en-US" dirty="0" err="1" smtClean="0"/>
              <a:t>bijlage</a:t>
            </a:r>
            <a:r>
              <a:rPr lang="en-US" dirty="0" smtClean="0"/>
              <a:t> ‘</a:t>
            </a:r>
            <a:r>
              <a:rPr lang="en-US" dirty="0" err="1" smtClean="0"/>
              <a:t>Praktijkvariatie</a:t>
            </a:r>
            <a:r>
              <a:rPr lang="en-US" dirty="0" smtClean="0"/>
              <a:t> </a:t>
            </a:r>
            <a:r>
              <a:rPr lang="en-US" dirty="0" err="1" smtClean="0"/>
              <a:t>Fluxus</a:t>
            </a:r>
            <a:r>
              <a:rPr lang="en-US" dirty="0" smtClean="0"/>
              <a:t> en PE’ </a:t>
            </a:r>
            <a:r>
              <a:rPr lang="en-US" dirty="0" err="1" smtClean="0"/>
              <a:t>voor</a:t>
            </a:r>
            <a:r>
              <a:rPr lang="en-US" dirty="0" smtClean="0"/>
              <a:t> </a:t>
            </a:r>
            <a:r>
              <a:rPr lang="en-US" dirty="0" err="1" smtClean="0"/>
              <a:t>uitgebreidde</a:t>
            </a:r>
            <a:r>
              <a:rPr lang="en-US" dirty="0" smtClean="0"/>
              <a:t> document / PPT !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70596" y="1287090"/>
            <a:ext cx="8116204" cy="2477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Opzet</a:t>
            </a:r>
            <a:r>
              <a:rPr lang="en-US" b="1" dirty="0"/>
              <a:t> </a:t>
            </a:r>
            <a:r>
              <a:rPr lang="en-US" b="1" dirty="0" smtClean="0"/>
              <a:t>en NVOG + ACOG </a:t>
            </a:r>
            <a:r>
              <a:rPr lang="en-US" dirty="0" err="1" smtClean="0"/>
              <a:t>voorbeelden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/>
              <a:t>door K. Verschueren</a:t>
            </a:r>
          </a:p>
          <a:p>
            <a:endParaRPr lang="en-US" sz="900" dirty="0" smtClean="0"/>
          </a:p>
          <a:p>
            <a:r>
              <a:rPr lang="en-US" b="1" dirty="0"/>
              <a:t>AZP</a:t>
            </a:r>
            <a:r>
              <a:rPr lang="en-US" dirty="0"/>
              <a:t> </a:t>
            </a:r>
            <a:r>
              <a:rPr lang="en-US" dirty="0">
                <a:sym typeface="Wingdings"/>
              </a:rPr>
              <a:t> </a:t>
            </a:r>
            <a:r>
              <a:rPr lang="en-US" dirty="0"/>
              <a:t>door Drs. L. </a:t>
            </a:r>
            <a:r>
              <a:rPr lang="en-US" dirty="0" err="1"/>
              <a:t>Kodan</a:t>
            </a:r>
            <a:r>
              <a:rPr lang="en-US" dirty="0"/>
              <a:t> (</a:t>
            </a:r>
            <a:r>
              <a:rPr lang="en-US" dirty="0" err="1"/>
              <a:t>gynaecoloog</a:t>
            </a:r>
            <a:r>
              <a:rPr lang="en-US" dirty="0"/>
              <a:t>) + K. Verschueren (</a:t>
            </a:r>
            <a:r>
              <a:rPr lang="en-US" dirty="0" err="1"/>
              <a:t>geschreven</a:t>
            </a:r>
            <a:r>
              <a:rPr lang="en-US" dirty="0"/>
              <a:t> </a:t>
            </a:r>
            <a:r>
              <a:rPr lang="en-US" dirty="0" err="1"/>
              <a:t>protocollen</a:t>
            </a:r>
            <a:r>
              <a:rPr lang="en-US" dirty="0"/>
              <a:t>)</a:t>
            </a:r>
          </a:p>
          <a:p>
            <a:r>
              <a:rPr lang="en-US" b="1" dirty="0" err="1" smtClean="0"/>
              <a:t>Diak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door Drs. S. </a:t>
            </a:r>
            <a:r>
              <a:rPr lang="en-US" dirty="0" err="1" smtClean="0"/>
              <a:t>Henar</a:t>
            </a:r>
            <a:r>
              <a:rPr lang="en-US" dirty="0" smtClean="0"/>
              <a:t> (AIOS </a:t>
            </a:r>
            <a:r>
              <a:rPr lang="en-US" dirty="0" err="1" smtClean="0"/>
              <a:t>gyn</a:t>
            </a:r>
            <a:r>
              <a:rPr lang="en-US" dirty="0" smtClean="0"/>
              <a:t>) + K. Verschueren (</a:t>
            </a:r>
            <a:r>
              <a:rPr lang="en-US" dirty="0" err="1" smtClean="0"/>
              <a:t>geschreven</a:t>
            </a:r>
            <a:r>
              <a:rPr lang="en-US" dirty="0" smtClean="0"/>
              <a:t> </a:t>
            </a:r>
            <a:r>
              <a:rPr lang="en-US" dirty="0" err="1" smtClean="0"/>
              <a:t>protocollen</a:t>
            </a:r>
            <a:r>
              <a:rPr lang="en-US" dirty="0" smtClean="0"/>
              <a:t>)</a:t>
            </a:r>
          </a:p>
          <a:p>
            <a:r>
              <a:rPr lang="en-US" b="1" dirty="0" smtClean="0"/>
              <a:t>RKZ</a:t>
            </a:r>
            <a:r>
              <a:rPr lang="en-US" dirty="0" smtClean="0"/>
              <a:t> </a:t>
            </a:r>
            <a:r>
              <a:rPr lang="en-US" dirty="0">
                <a:sym typeface="Wingdings"/>
              </a:rPr>
              <a:t> </a:t>
            </a:r>
            <a:r>
              <a:rPr lang="en-US" dirty="0"/>
              <a:t>door Drs. S. </a:t>
            </a:r>
            <a:r>
              <a:rPr lang="en-US" dirty="0" err="1"/>
              <a:t>Henar</a:t>
            </a:r>
            <a:r>
              <a:rPr lang="en-US" dirty="0"/>
              <a:t> (AIOS </a:t>
            </a:r>
            <a:r>
              <a:rPr lang="en-US" dirty="0" err="1"/>
              <a:t>gyn</a:t>
            </a:r>
            <a:r>
              <a:rPr lang="en-US" dirty="0"/>
              <a:t>) </a:t>
            </a:r>
            <a:endParaRPr lang="en-US" dirty="0" smtClean="0"/>
          </a:p>
          <a:p>
            <a:r>
              <a:rPr lang="en-US" b="1" dirty="0" smtClean="0"/>
              <a:t>‘s Lands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door Drs. S. </a:t>
            </a:r>
            <a:r>
              <a:rPr lang="en-US" dirty="0" err="1" smtClean="0"/>
              <a:t>Goeptar</a:t>
            </a:r>
            <a:r>
              <a:rPr lang="en-US" dirty="0" smtClean="0"/>
              <a:t> (AIOS </a:t>
            </a:r>
            <a:r>
              <a:rPr lang="en-US" dirty="0" err="1" smtClean="0"/>
              <a:t>gyn</a:t>
            </a:r>
            <a:r>
              <a:rPr lang="en-US" dirty="0" smtClean="0"/>
              <a:t>)</a:t>
            </a:r>
          </a:p>
          <a:p>
            <a:r>
              <a:rPr lang="en-US" b="1" dirty="0" err="1" smtClean="0"/>
              <a:t>Medische</a:t>
            </a:r>
            <a:r>
              <a:rPr lang="en-US" b="1" dirty="0" smtClean="0"/>
              <a:t> </a:t>
            </a:r>
            <a:r>
              <a:rPr lang="en-US" b="1" dirty="0" err="1" smtClean="0"/>
              <a:t>Zending</a:t>
            </a:r>
            <a:r>
              <a:rPr lang="en-US" b="1" dirty="0" smtClean="0"/>
              <a:t> </a:t>
            </a:r>
            <a:r>
              <a:rPr lang="en-US" dirty="0" smtClean="0">
                <a:sym typeface="Wingdings"/>
              </a:rPr>
              <a:t> door K. Verschueren (</a:t>
            </a:r>
            <a:r>
              <a:rPr lang="en-US" dirty="0" err="1" smtClean="0">
                <a:sym typeface="Wingdings"/>
              </a:rPr>
              <a:t>a.d.h.v</a:t>
            </a:r>
            <a:r>
              <a:rPr lang="en-US" dirty="0" smtClean="0">
                <a:sym typeface="Wingdings"/>
              </a:rPr>
              <a:t>. </a:t>
            </a:r>
            <a:r>
              <a:rPr lang="en-US" dirty="0" err="1" smtClean="0">
                <a:sym typeface="Wingdings"/>
              </a:rPr>
              <a:t>protocollen</a:t>
            </a:r>
            <a:r>
              <a:rPr lang="en-US" dirty="0" smtClean="0">
                <a:sym typeface="Wingdings"/>
              </a:rPr>
              <a:t> map)</a:t>
            </a:r>
          </a:p>
          <a:p>
            <a:endParaRPr lang="en-US" dirty="0">
              <a:sym typeface="Wingdings"/>
            </a:endParaRPr>
          </a:p>
          <a:p>
            <a:r>
              <a:rPr lang="en-US" b="1" dirty="0" err="1" smtClean="0">
                <a:sym typeface="Wingdings"/>
              </a:rPr>
              <a:t>Presentatie</a:t>
            </a:r>
            <a:r>
              <a:rPr lang="en-US" b="1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tijdens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congres</a:t>
            </a:r>
            <a:r>
              <a:rPr lang="en-US" dirty="0" smtClean="0">
                <a:sym typeface="Wingdings"/>
              </a:rPr>
              <a:t>: </a:t>
            </a:r>
            <a:r>
              <a:rPr lang="en-US" dirty="0" err="1" smtClean="0">
                <a:sym typeface="Wingdings"/>
              </a:rPr>
              <a:t>fluxus</a:t>
            </a:r>
            <a:r>
              <a:rPr lang="en-US" dirty="0" smtClean="0">
                <a:sym typeface="Wingdings"/>
              </a:rPr>
              <a:t> (S. </a:t>
            </a:r>
            <a:r>
              <a:rPr lang="en-US" dirty="0" err="1" smtClean="0">
                <a:sym typeface="Wingdings"/>
              </a:rPr>
              <a:t>Henar</a:t>
            </a:r>
            <a:r>
              <a:rPr lang="en-US" dirty="0" smtClean="0">
                <a:sym typeface="Wingdings"/>
              </a:rPr>
              <a:t>) en pre-</a:t>
            </a:r>
            <a:r>
              <a:rPr lang="en-US" dirty="0" err="1" smtClean="0">
                <a:sym typeface="Wingdings"/>
              </a:rPr>
              <a:t>eclampsie</a:t>
            </a:r>
            <a:r>
              <a:rPr lang="en-US" dirty="0" smtClean="0">
                <a:sym typeface="Wingdings"/>
              </a:rPr>
              <a:t> (S. </a:t>
            </a:r>
            <a:r>
              <a:rPr lang="en-US" dirty="0" err="1" smtClean="0">
                <a:sym typeface="Wingdings"/>
              </a:rPr>
              <a:t>Goeptar</a:t>
            </a:r>
            <a:r>
              <a:rPr lang="en-US" dirty="0" smtClean="0">
                <a:sym typeface="Wingdings"/>
              </a:rPr>
              <a:t>)</a:t>
            </a:r>
            <a:endParaRPr lang="en-US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036" y="3953694"/>
            <a:ext cx="3294651" cy="2202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8607" y="3953694"/>
            <a:ext cx="3034267" cy="2202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43929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56292"/>
          </a:xfrm>
        </p:spPr>
        <p:txBody>
          <a:bodyPr>
            <a:noAutofit/>
          </a:bodyPr>
          <a:lstStyle/>
          <a:p>
            <a:pPr algn="l"/>
            <a:r>
              <a:rPr lang="en-US" sz="3600" b="1" dirty="0" err="1" smtClean="0">
                <a:solidFill>
                  <a:srgbClr val="3366FF"/>
                </a:solidFill>
              </a:rPr>
              <a:t>Simulatietrainingen</a:t>
            </a:r>
            <a:endParaRPr lang="en-US" sz="2200" dirty="0"/>
          </a:p>
        </p:txBody>
      </p:sp>
      <p:sp>
        <p:nvSpPr>
          <p:cNvPr id="8" name="TextBox 7"/>
          <p:cNvSpPr txBox="1"/>
          <p:nvPr/>
        </p:nvSpPr>
        <p:spPr>
          <a:xfrm>
            <a:off x="4627346" y="6433129"/>
            <a:ext cx="37753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Zie</a:t>
            </a:r>
            <a:r>
              <a:rPr lang="en-US" sz="1400" dirty="0" smtClean="0"/>
              <a:t> </a:t>
            </a:r>
            <a:r>
              <a:rPr lang="en-US" sz="1400" dirty="0" err="1" smtClean="0"/>
              <a:t>bijlage</a:t>
            </a:r>
            <a:r>
              <a:rPr lang="en-US" sz="1400" dirty="0" smtClean="0"/>
              <a:t> ‘</a:t>
            </a:r>
            <a:r>
              <a:rPr lang="en-US" sz="1400" dirty="0" err="1" smtClean="0"/>
              <a:t>Simulatie</a:t>
            </a:r>
            <a:r>
              <a:rPr lang="en-US" sz="1400" dirty="0" smtClean="0"/>
              <a:t> </a:t>
            </a:r>
            <a:r>
              <a:rPr lang="en-US" sz="1400" dirty="0" err="1" smtClean="0"/>
              <a:t>trainingen</a:t>
            </a:r>
            <a:r>
              <a:rPr lang="en-US" sz="1400" dirty="0" smtClean="0"/>
              <a:t> 1-4’ 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570596" y="1287090"/>
            <a:ext cx="3911321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4 casus: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Case 1: </a:t>
            </a:r>
            <a:r>
              <a:rPr lang="en-US" dirty="0" err="1" smtClean="0"/>
              <a:t>fluxus</a:t>
            </a:r>
            <a:r>
              <a:rPr lang="en-US" dirty="0" smtClean="0"/>
              <a:t> </a:t>
            </a:r>
            <a:r>
              <a:rPr lang="en-US" dirty="0" err="1" smtClean="0"/>
              <a:t>agv</a:t>
            </a:r>
            <a:r>
              <a:rPr lang="en-US" dirty="0" smtClean="0"/>
              <a:t> </a:t>
            </a:r>
            <a:r>
              <a:rPr lang="en-US" dirty="0" err="1" smtClean="0"/>
              <a:t>atonie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Case 2: </a:t>
            </a:r>
            <a:r>
              <a:rPr lang="en-US" dirty="0" err="1" smtClean="0"/>
              <a:t>hypovolemische</a:t>
            </a:r>
            <a:r>
              <a:rPr lang="en-US" dirty="0" smtClean="0"/>
              <a:t> shock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Case 3: PE/HELLP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Case 4: </a:t>
            </a:r>
            <a:r>
              <a:rPr lang="en-US" dirty="0" err="1" smtClean="0"/>
              <a:t>Eclampsie</a:t>
            </a:r>
            <a:endParaRPr lang="en-US" i="1" dirty="0" smtClean="0"/>
          </a:p>
          <a:p>
            <a:r>
              <a:rPr lang="en-US" sz="1400" i="1" dirty="0" err="1" smtClean="0"/>
              <a:t>Gemaakt</a:t>
            </a:r>
            <a:r>
              <a:rPr lang="en-US" sz="1400" i="1" dirty="0" smtClean="0"/>
              <a:t> door K. Verschueren, </a:t>
            </a:r>
            <a:r>
              <a:rPr lang="en-US" sz="1400" i="1" dirty="0" err="1" smtClean="0"/>
              <a:t>afgeleid</a:t>
            </a:r>
            <a:r>
              <a:rPr lang="en-US" sz="1400" i="1" dirty="0" smtClean="0"/>
              <a:t> van </a:t>
            </a:r>
            <a:r>
              <a:rPr lang="en-US" sz="1400" i="1" dirty="0" err="1" smtClean="0"/>
              <a:t>lokale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maternale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sterftes</a:t>
            </a:r>
            <a:r>
              <a:rPr lang="en-US" sz="1400" i="1" dirty="0"/>
              <a:t> </a:t>
            </a:r>
            <a:r>
              <a:rPr lang="en-US" sz="1400" i="1" dirty="0" smtClean="0"/>
              <a:t>in 2013-14.</a:t>
            </a:r>
            <a:endParaRPr lang="en-US" sz="1400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1917" y="193040"/>
            <a:ext cx="4662083" cy="5984240"/>
          </a:xfrm>
          <a:prstGeom prst="rect">
            <a:avLst/>
          </a:prstGeom>
          <a:ln w="3175" cmpd="sng">
            <a:solidFill>
              <a:srgbClr val="3366FF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7289" b="-2624"/>
          <a:stretch/>
        </p:blipFill>
        <p:spPr>
          <a:xfrm>
            <a:off x="570596" y="3472304"/>
            <a:ext cx="3828684" cy="3196292"/>
          </a:xfrm>
          <a:prstGeom prst="rect">
            <a:avLst/>
          </a:prstGeom>
          <a:ln w="3175" cmpd="sng">
            <a:solidFill>
              <a:srgbClr val="3366FF"/>
            </a:solidFill>
          </a:ln>
        </p:spPr>
      </p:pic>
      <p:cxnSp>
        <p:nvCxnSpPr>
          <p:cNvPr id="10" name="Straight Arrow Connector 9"/>
          <p:cNvCxnSpPr/>
          <p:nvPr/>
        </p:nvCxnSpPr>
        <p:spPr>
          <a:xfrm>
            <a:off x="3342640" y="1737360"/>
            <a:ext cx="1056640" cy="0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037840" y="2987040"/>
            <a:ext cx="0" cy="436850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641600" y="2590800"/>
            <a:ext cx="396240" cy="0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037840" y="2590800"/>
            <a:ext cx="0" cy="101600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7108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2452"/>
          </a:xfrm>
        </p:spPr>
        <p:txBody>
          <a:bodyPr>
            <a:noAutofit/>
          </a:bodyPr>
          <a:lstStyle/>
          <a:p>
            <a:r>
              <a:rPr lang="en-US" sz="3600" b="1" dirty="0" err="1" smtClean="0">
                <a:solidFill>
                  <a:srgbClr val="3366FF"/>
                </a:solidFill>
              </a:rPr>
              <a:t>Simulatietrainingen</a:t>
            </a:r>
            <a:r>
              <a:rPr lang="en-US" sz="3600" b="1" dirty="0" smtClean="0">
                <a:solidFill>
                  <a:srgbClr val="3366FF"/>
                </a:solidFill>
              </a:rPr>
              <a:t> </a:t>
            </a:r>
            <a:endParaRPr lang="en-US" sz="2200" dirty="0"/>
          </a:p>
        </p:txBody>
      </p:sp>
      <p:sp>
        <p:nvSpPr>
          <p:cNvPr id="5" name="TextBox 4"/>
          <p:cNvSpPr txBox="1"/>
          <p:nvPr/>
        </p:nvSpPr>
        <p:spPr>
          <a:xfrm>
            <a:off x="570596" y="1287090"/>
            <a:ext cx="85734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Focus op </a:t>
            </a:r>
            <a:r>
              <a:rPr lang="en-US" u="sng" dirty="0" err="1" smtClean="0"/>
              <a:t>inhoud</a:t>
            </a:r>
            <a:r>
              <a:rPr lang="en-US" dirty="0"/>
              <a:t> </a:t>
            </a:r>
            <a:r>
              <a:rPr lang="en-US" dirty="0" smtClean="0"/>
              <a:t>van </a:t>
            </a:r>
            <a:r>
              <a:rPr lang="en-US" dirty="0" err="1" smtClean="0"/>
              <a:t>handelen</a:t>
            </a:r>
            <a:r>
              <a:rPr lang="en-US" dirty="0" smtClean="0"/>
              <a:t> (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richtlijn</a:t>
            </a:r>
            <a:r>
              <a:rPr lang="en-US" dirty="0" smtClean="0"/>
              <a:t> </a:t>
            </a:r>
            <a:r>
              <a:rPr lang="en-US" dirty="0" err="1" smtClean="0"/>
              <a:t>bespreking</a:t>
            </a:r>
            <a:r>
              <a:rPr lang="en-US" dirty="0" smtClean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Indien</a:t>
            </a:r>
            <a:r>
              <a:rPr lang="en-US" dirty="0" smtClean="0"/>
              <a:t> het </a:t>
            </a:r>
            <a:r>
              <a:rPr lang="en-US" dirty="0" err="1" smtClean="0"/>
              <a:t>goed</a:t>
            </a:r>
            <a:r>
              <a:rPr lang="en-US" dirty="0" smtClean="0"/>
              <a:t> </a:t>
            </a:r>
            <a:r>
              <a:rPr lang="en-US" dirty="0" err="1" smtClean="0"/>
              <a:t>gaat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err="1" smtClean="0">
                <a:sym typeface="Wingdings"/>
              </a:rPr>
              <a:t>improviseren</a:t>
            </a:r>
            <a:r>
              <a:rPr lang="en-US" dirty="0" smtClean="0">
                <a:sym typeface="Wingdings"/>
              </a:rPr>
              <a:t>: casus </a:t>
            </a:r>
            <a:r>
              <a:rPr lang="en-US" dirty="0" err="1" smtClean="0">
                <a:sym typeface="Wingdings"/>
              </a:rPr>
              <a:t>moeilijker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maken</a:t>
            </a:r>
            <a:endParaRPr lang="en-US" dirty="0" smtClean="0">
              <a:sym typeface="Wingdings"/>
            </a:endParaRP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Indien</a:t>
            </a:r>
            <a:r>
              <a:rPr lang="en-US" dirty="0" smtClean="0"/>
              <a:t> het </a:t>
            </a:r>
            <a:r>
              <a:rPr lang="en-US" dirty="0" err="1" smtClean="0"/>
              <a:t>goed</a:t>
            </a:r>
            <a:r>
              <a:rPr lang="en-US" dirty="0" smtClean="0"/>
              <a:t> </a:t>
            </a:r>
            <a:r>
              <a:rPr lang="en-US" dirty="0" err="1" smtClean="0"/>
              <a:t>gaat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 focus op </a:t>
            </a:r>
            <a:r>
              <a:rPr lang="en-US" dirty="0" err="1" smtClean="0">
                <a:sym typeface="Wingdings"/>
              </a:rPr>
              <a:t>communicatie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a.d.h.v</a:t>
            </a:r>
            <a:r>
              <a:rPr lang="en-US" dirty="0" smtClean="0">
                <a:sym typeface="Wingdings"/>
              </a:rPr>
              <a:t>. </a:t>
            </a:r>
            <a:r>
              <a:rPr lang="en-US" b="1" dirty="0" smtClean="0">
                <a:sym typeface="Wingdings"/>
              </a:rPr>
              <a:t>Clinical Teamwork Scale:</a:t>
            </a:r>
            <a:endParaRPr lang="en-US" b="1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382" y="2322377"/>
            <a:ext cx="4454658" cy="33195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5040" y="3982175"/>
            <a:ext cx="4286957" cy="272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3818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2300" y="2616217"/>
            <a:ext cx="4788304" cy="14376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1682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accent2"/>
                </a:solidFill>
              </a:rPr>
              <a:t>Draft </a:t>
            </a:r>
            <a:r>
              <a:rPr lang="en-US" sz="3600" b="1" dirty="0" err="1" smtClean="0">
                <a:solidFill>
                  <a:schemeClr val="accent2"/>
                </a:solidFill>
              </a:rPr>
              <a:t>Richtlijn</a:t>
            </a:r>
            <a:r>
              <a:rPr lang="en-US" sz="3600" b="1" dirty="0" smtClean="0">
                <a:solidFill>
                  <a:schemeClr val="accent2"/>
                </a:solidFill>
              </a:rPr>
              <a:t> </a:t>
            </a:r>
            <a:r>
              <a:rPr lang="en-US" sz="3600" b="1" dirty="0" err="1" smtClean="0">
                <a:solidFill>
                  <a:schemeClr val="accent2"/>
                </a:solidFill>
              </a:rPr>
              <a:t>Fluxus</a:t>
            </a:r>
            <a:endParaRPr lang="en-US" sz="2200" dirty="0">
              <a:solidFill>
                <a:schemeClr val="accent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0596" y="1134219"/>
            <a:ext cx="85734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err="1" smtClean="0"/>
              <a:t>Opgesteld</a:t>
            </a:r>
            <a:r>
              <a:rPr lang="en-US" sz="1600" dirty="0" smtClean="0"/>
              <a:t> door K. Verschueren met EBM; </a:t>
            </a:r>
            <a:r>
              <a:rPr lang="en-US" sz="1600" dirty="0" err="1" smtClean="0"/>
              <a:t>o.a</a:t>
            </a:r>
            <a:r>
              <a:rPr lang="en-US" sz="1600" dirty="0" smtClean="0"/>
              <a:t>. ACOG, WHO, RCOG, NVOG.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err="1" smtClean="0"/>
              <a:t>Kritisch</a:t>
            </a:r>
            <a:r>
              <a:rPr lang="en-US" sz="1600" dirty="0" smtClean="0"/>
              <a:t> </a:t>
            </a:r>
            <a:r>
              <a:rPr lang="en-US" sz="1600" dirty="0" err="1" smtClean="0"/>
              <a:t>beoordeeld</a:t>
            </a:r>
            <a:r>
              <a:rPr lang="en-US" sz="1600" dirty="0" smtClean="0"/>
              <a:t> door </a:t>
            </a:r>
          </a:p>
          <a:p>
            <a:pPr marL="742950" lvl="1" indent="-285750">
              <a:buFont typeface="Wingdings" charset="2"/>
              <a:buChar char="ü"/>
            </a:pPr>
            <a:r>
              <a:rPr lang="en-US" sz="1600" dirty="0" smtClean="0"/>
              <a:t>L. </a:t>
            </a:r>
            <a:r>
              <a:rPr lang="en-US" sz="1600" dirty="0" err="1" smtClean="0"/>
              <a:t>Kodan</a:t>
            </a:r>
            <a:r>
              <a:rPr lang="en-US" sz="1600" dirty="0" smtClean="0"/>
              <a:t> (</a:t>
            </a:r>
            <a:r>
              <a:rPr lang="en-US" sz="1600" dirty="0" err="1" smtClean="0"/>
              <a:t>gynaecoloog</a:t>
            </a:r>
            <a:r>
              <a:rPr lang="en-US" sz="1600" dirty="0"/>
              <a:t> </a:t>
            </a:r>
            <a:r>
              <a:rPr lang="en-US" sz="1600" dirty="0" smtClean="0"/>
              <a:t>Suriname)</a:t>
            </a:r>
          </a:p>
          <a:p>
            <a:pPr marL="742950" lvl="1" indent="-285750">
              <a:buFont typeface="Wingdings" charset="2"/>
              <a:buChar char="ü"/>
            </a:pPr>
            <a:r>
              <a:rPr lang="en-US" sz="1600" dirty="0" smtClean="0"/>
              <a:t>K. </a:t>
            </a:r>
            <a:r>
              <a:rPr lang="en-US" sz="1600" dirty="0" err="1" smtClean="0"/>
              <a:t>Bloemenkamp</a:t>
            </a:r>
            <a:r>
              <a:rPr lang="en-US" sz="1600" dirty="0" smtClean="0"/>
              <a:t> (</a:t>
            </a:r>
            <a:r>
              <a:rPr lang="en-US" sz="1600" dirty="0" err="1" smtClean="0"/>
              <a:t>Hoogleraar</a:t>
            </a:r>
            <a:r>
              <a:rPr lang="en-US" sz="1600" dirty="0" smtClean="0"/>
              <a:t> UMC Utrecht)</a:t>
            </a:r>
          </a:p>
          <a:p>
            <a:pPr marL="742950" lvl="1" indent="-285750">
              <a:buFont typeface="Wingdings" charset="2"/>
              <a:buChar char="ü"/>
            </a:pPr>
            <a:r>
              <a:rPr lang="en-US" sz="1600" dirty="0" smtClean="0"/>
              <a:t>Dacia </a:t>
            </a:r>
            <a:r>
              <a:rPr lang="en-US" sz="1600" dirty="0" err="1" smtClean="0"/>
              <a:t>Henriques</a:t>
            </a:r>
            <a:r>
              <a:rPr lang="en-US" sz="1600" dirty="0" smtClean="0"/>
              <a:t> (P</a:t>
            </a:r>
            <a:r>
              <a:rPr lang="en-US" sz="1600" dirty="0"/>
              <a:t>h</a:t>
            </a:r>
            <a:r>
              <a:rPr lang="en-US" sz="1600" dirty="0" smtClean="0"/>
              <a:t>D </a:t>
            </a:r>
            <a:r>
              <a:rPr lang="en-US" sz="1600" dirty="0" err="1" smtClean="0"/>
              <a:t>TeMPoH</a:t>
            </a:r>
            <a:r>
              <a:rPr lang="en-US" sz="1600" dirty="0" smtClean="0"/>
              <a:t> </a:t>
            </a:r>
            <a:r>
              <a:rPr lang="en-US" sz="1600" dirty="0" err="1" smtClean="0"/>
              <a:t>studie</a:t>
            </a:r>
            <a:r>
              <a:rPr lang="en-US" sz="1600" dirty="0" smtClean="0"/>
              <a:t> </a:t>
            </a:r>
            <a:r>
              <a:rPr lang="en-US" sz="1600" dirty="0" err="1" smtClean="0"/>
              <a:t>naar</a:t>
            </a:r>
            <a:r>
              <a:rPr lang="en-US" sz="1600" dirty="0" smtClean="0"/>
              <a:t> </a:t>
            </a:r>
            <a:r>
              <a:rPr lang="en-US" sz="1600" dirty="0" err="1" smtClean="0"/>
              <a:t>vulling</a:t>
            </a:r>
            <a:r>
              <a:rPr lang="en-US" sz="1600" dirty="0" smtClean="0"/>
              <a:t>/</a:t>
            </a:r>
            <a:r>
              <a:rPr lang="en-US" sz="1600" dirty="0" err="1" smtClean="0"/>
              <a:t>transfusie</a:t>
            </a:r>
            <a:r>
              <a:rPr lang="en-US" sz="1600" dirty="0" smtClean="0"/>
              <a:t>)</a:t>
            </a:r>
          </a:p>
          <a:p>
            <a:pPr marL="742950" lvl="1" indent="-285750">
              <a:buFont typeface="Wingdings" charset="2"/>
              <a:buChar char="ü"/>
            </a:pPr>
            <a:r>
              <a:rPr lang="en-US" sz="1600" dirty="0" smtClean="0"/>
              <a:t>Mallory </a:t>
            </a:r>
            <a:r>
              <a:rPr lang="en-US" sz="1600" dirty="0" err="1" smtClean="0"/>
              <a:t>Woiski</a:t>
            </a:r>
            <a:r>
              <a:rPr lang="en-US" sz="1600" dirty="0" smtClean="0"/>
              <a:t> (PhD </a:t>
            </a:r>
            <a:r>
              <a:rPr lang="en-US" sz="1600" dirty="0" err="1" smtClean="0"/>
              <a:t>studie</a:t>
            </a:r>
            <a:r>
              <a:rPr lang="en-US" sz="1600" dirty="0" smtClean="0"/>
              <a:t> </a:t>
            </a:r>
            <a:r>
              <a:rPr lang="en-US" sz="1600" dirty="0" err="1" smtClean="0"/>
              <a:t>Fluxim</a:t>
            </a:r>
            <a:r>
              <a:rPr lang="en-US" sz="1600" dirty="0" smtClean="0"/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3280" y="3969472"/>
            <a:ext cx="4328160" cy="275683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17636" y="3144858"/>
            <a:ext cx="2325004" cy="2308324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10 </a:t>
            </a:r>
            <a:r>
              <a:rPr lang="en-US" sz="1600" dirty="0" err="1"/>
              <a:t>dagen</a:t>
            </a:r>
            <a:r>
              <a:rPr lang="en-US" sz="1600" dirty="0"/>
              <a:t> </a:t>
            </a:r>
            <a:r>
              <a:rPr lang="en-US" sz="1600" dirty="0" err="1"/>
              <a:t>vóór</a:t>
            </a:r>
            <a:r>
              <a:rPr lang="en-US" sz="1600" dirty="0"/>
              <a:t> </a:t>
            </a:r>
            <a:r>
              <a:rPr lang="en-US" sz="1600" dirty="0" err="1"/>
              <a:t>aanvang</a:t>
            </a:r>
            <a:r>
              <a:rPr lang="en-US" sz="1600" dirty="0"/>
              <a:t> </a:t>
            </a:r>
            <a:r>
              <a:rPr lang="en-US" sz="1600" dirty="0" err="1"/>
              <a:t>opgestuurd</a:t>
            </a:r>
            <a:r>
              <a:rPr lang="en-US" sz="1600" dirty="0"/>
              <a:t> </a:t>
            </a:r>
            <a:r>
              <a:rPr lang="en-US" sz="1600" dirty="0" err="1"/>
              <a:t>naar</a:t>
            </a:r>
            <a:r>
              <a:rPr lang="en-US" sz="1600" dirty="0"/>
              <a:t> Profs + </a:t>
            </a:r>
            <a:r>
              <a:rPr lang="en-US" sz="1600" dirty="0" err="1"/>
              <a:t>verloskundige</a:t>
            </a:r>
            <a:r>
              <a:rPr lang="en-US" sz="1600" dirty="0"/>
              <a:t> trainers + </a:t>
            </a:r>
            <a:r>
              <a:rPr lang="en-US" sz="1600" dirty="0" err="1" smtClean="0"/>
              <a:t>gynaecologen</a:t>
            </a:r>
            <a:r>
              <a:rPr lang="en-US" sz="1600" dirty="0" smtClean="0"/>
              <a:t> SU</a:t>
            </a:r>
            <a:endParaRPr lang="en-US" sz="1600" dirty="0"/>
          </a:p>
          <a:p>
            <a:pPr algn="ctr"/>
            <a:endParaRPr lang="en-US" sz="1600" dirty="0" smtClean="0"/>
          </a:p>
          <a:p>
            <a:pPr algn="ctr"/>
            <a:r>
              <a:rPr lang="en-US" sz="1600" dirty="0" err="1" smtClean="0"/>
              <a:t>Tijdens</a:t>
            </a:r>
            <a:r>
              <a:rPr lang="en-US" sz="1600" dirty="0" smtClean="0"/>
              <a:t> </a:t>
            </a:r>
            <a:r>
              <a:rPr lang="en-US" sz="1600" dirty="0" err="1"/>
              <a:t>congres</a:t>
            </a:r>
            <a:r>
              <a:rPr lang="en-US" sz="1600" dirty="0"/>
              <a:t> </a:t>
            </a:r>
            <a:r>
              <a:rPr lang="en-US" sz="1600" dirty="0" err="1"/>
              <a:t>discussie</a:t>
            </a:r>
            <a:r>
              <a:rPr lang="en-US" sz="1600" dirty="0"/>
              <a:t> over </a:t>
            </a:r>
            <a:r>
              <a:rPr lang="en-US" sz="1600" dirty="0" err="1"/>
              <a:t>richtlijn</a:t>
            </a:r>
            <a:r>
              <a:rPr lang="en-US" sz="1600" dirty="0"/>
              <a:t>. </a:t>
            </a:r>
            <a:endParaRPr lang="en-US" sz="1600" i="1" dirty="0"/>
          </a:p>
          <a:p>
            <a:pPr algn="ctr"/>
            <a:r>
              <a:rPr lang="en-US" sz="1600" i="1" dirty="0" err="1" smtClean="0"/>
              <a:t>Deelnemers</a:t>
            </a:r>
            <a:r>
              <a:rPr lang="en-US" sz="1600" i="1" dirty="0" smtClean="0"/>
              <a:t> </a:t>
            </a:r>
            <a:r>
              <a:rPr lang="en-US" sz="1600" i="1" dirty="0" err="1"/>
              <a:t>ontvangen</a:t>
            </a:r>
            <a:r>
              <a:rPr lang="en-US" sz="1600" i="1" dirty="0"/>
              <a:t> </a:t>
            </a:r>
            <a:r>
              <a:rPr lang="en-US" sz="1600" i="1" dirty="0" smtClean="0"/>
              <a:t>flowchart </a:t>
            </a:r>
            <a:r>
              <a:rPr lang="en-US" sz="1600" i="1" dirty="0"/>
              <a:t>+ checklist</a:t>
            </a:r>
          </a:p>
        </p:txBody>
      </p:sp>
    </p:spTree>
    <p:extLst>
      <p:ext uri="{BB962C8B-B14F-4D97-AF65-F5344CB8AC3E}">
        <p14:creationId xmlns:p14="http://schemas.microsoft.com/office/powerpoint/2010/main" val="10960911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0480"/>
            <a:ext cx="8229600" cy="751522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C0504D"/>
                </a:solidFill>
              </a:rPr>
              <a:t>Draft </a:t>
            </a:r>
            <a:r>
              <a:rPr lang="en-US" sz="3600" b="1" dirty="0" err="1" smtClean="0">
                <a:solidFill>
                  <a:srgbClr val="C0504D"/>
                </a:solidFill>
              </a:rPr>
              <a:t>Richtlijn</a:t>
            </a:r>
            <a:r>
              <a:rPr lang="en-US" sz="3600" b="1" dirty="0" smtClean="0">
                <a:solidFill>
                  <a:srgbClr val="C0504D"/>
                </a:solidFill>
              </a:rPr>
              <a:t> </a:t>
            </a:r>
            <a:r>
              <a:rPr lang="en-US" sz="3600" b="1" dirty="0" err="1" smtClean="0">
                <a:solidFill>
                  <a:srgbClr val="C0504D"/>
                </a:solidFill>
              </a:rPr>
              <a:t>Fluxus</a:t>
            </a:r>
            <a:endParaRPr lang="en-US" sz="2200" dirty="0">
              <a:solidFill>
                <a:srgbClr val="C0504D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121" y="616530"/>
            <a:ext cx="4133272" cy="60789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9880" y="782002"/>
            <a:ext cx="4113972" cy="474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1941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859581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accent5"/>
                </a:solidFill>
              </a:rPr>
              <a:t>Draft </a:t>
            </a:r>
            <a:r>
              <a:rPr lang="en-US" sz="3600" b="1" dirty="0" err="1" smtClean="0">
                <a:solidFill>
                  <a:schemeClr val="accent5"/>
                </a:solidFill>
              </a:rPr>
              <a:t>Richtlijn</a:t>
            </a:r>
            <a:r>
              <a:rPr lang="en-US" sz="3600" b="1" dirty="0" smtClean="0">
                <a:solidFill>
                  <a:schemeClr val="accent5"/>
                </a:solidFill>
              </a:rPr>
              <a:t> </a:t>
            </a:r>
            <a:br>
              <a:rPr lang="en-US" sz="3600" b="1" dirty="0" smtClean="0">
                <a:solidFill>
                  <a:schemeClr val="accent5"/>
                </a:solidFill>
              </a:rPr>
            </a:br>
            <a:r>
              <a:rPr lang="en-US" sz="2800" b="1" dirty="0" err="1" smtClean="0">
                <a:solidFill>
                  <a:schemeClr val="accent5"/>
                </a:solidFill>
              </a:rPr>
              <a:t>Hypertensieve</a:t>
            </a:r>
            <a:r>
              <a:rPr lang="en-US" sz="2800" b="1" dirty="0" smtClean="0">
                <a:solidFill>
                  <a:schemeClr val="accent5"/>
                </a:solidFill>
              </a:rPr>
              <a:t> </a:t>
            </a:r>
            <a:r>
              <a:rPr lang="en-US" sz="2800" b="1" dirty="0" err="1" smtClean="0">
                <a:solidFill>
                  <a:schemeClr val="accent5"/>
                </a:solidFill>
              </a:rPr>
              <a:t>aandoeningen</a:t>
            </a:r>
            <a:r>
              <a:rPr lang="en-US" sz="2800" b="1" dirty="0" smtClean="0">
                <a:solidFill>
                  <a:schemeClr val="accent5"/>
                </a:solidFill>
              </a:rPr>
              <a:t> in de </a:t>
            </a:r>
            <a:r>
              <a:rPr lang="en-US" sz="2800" b="1" dirty="0" err="1" smtClean="0">
                <a:solidFill>
                  <a:schemeClr val="accent5"/>
                </a:solidFill>
              </a:rPr>
              <a:t>graviditeit</a:t>
            </a:r>
            <a:endParaRPr lang="en-US" sz="1800" dirty="0">
              <a:solidFill>
                <a:schemeClr val="accent5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0596" y="1388219"/>
            <a:ext cx="85734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Opgesteld</a:t>
            </a:r>
            <a:r>
              <a:rPr lang="en-US" sz="1600" dirty="0" smtClean="0"/>
              <a:t> door K. Verschueren met EBM; </a:t>
            </a:r>
            <a:r>
              <a:rPr lang="en-US" sz="1600" dirty="0" err="1" smtClean="0"/>
              <a:t>o.a</a:t>
            </a:r>
            <a:r>
              <a:rPr lang="en-US" sz="1600" dirty="0" smtClean="0"/>
              <a:t>. ACOG, WHO, RCOG, Brisbane, NVOG.</a:t>
            </a:r>
          </a:p>
          <a:p>
            <a:r>
              <a:rPr lang="en-US" sz="1600" dirty="0" err="1" smtClean="0"/>
              <a:t>Kritisch</a:t>
            </a:r>
            <a:r>
              <a:rPr lang="en-US" sz="1600" dirty="0" smtClean="0"/>
              <a:t> </a:t>
            </a:r>
            <a:r>
              <a:rPr lang="en-US" sz="1600" dirty="0" err="1" smtClean="0"/>
              <a:t>beoordeeld</a:t>
            </a:r>
            <a:r>
              <a:rPr lang="en-US" sz="1600" dirty="0" smtClean="0"/>
              <a:t> door 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600" dirty="0" smtClean="0"/>
              <a:t>L. </a:t>
            </a:r>
            <a:r>
              <a:rPr lang="en-US" sz="1600" dirty="0" err="1" smtClean="0"/>
              <a:t>Kodan</a:t>
            </a:r>
            <a:r>
              <a:rPr lang="en-US" sz="1600" dirty="0" smtClean="0"/>
              <a:t> (</a:t>
            </a:r>
            <a:r>
              <a:rPr lang="en-US" sz="1600" dirty="0" err="1" smtClean="0"/>
              <a:t>gynaecoloog</a:t>
            </a:r>
            <a:r>
              <a:rPr lang="en-US" sz="1600" dirty="0"/>
              <a:t> </a:t>
            </a:r>
            <a:r>
              <a:rPr lang="en-US" sz="1600" dirty="0" smtClean="0"/>
              <a:t>Suriname)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600" dirty="0" smtClean="0"/>
              <a:t>H. </a:t>
            </a:r>
            <a:r>
              <a:rPr lang="en-US" sz="1600" dirty="0" err="1" smtClean="0"/>
              <a:t>Kanhai</a:t>
            </a:r>
            <a:r>
              <a:rPr lang="en-US" sz="1600" dirty="0" smtClean="0"/>
              <a:t> (</a:t>
            </a:r>
            <a:r>
              <a:rPr lang="en-US" sz="1600" dirty="0" err="1" smtClean="0"/>
              <a:t>hoogleraar</a:t>
            </a:r>
            <a:r>
              <a:rPr lang="en-US" sz="1600" dirty="0" smtClean="0"/>
              <a:t> Suriname + L UMC)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600" dirty="0" smtClean="0"/>
              <a:t>K. </a:t>
            </a:r>
            <a:r>
              <a:rPr lang="en-US" sz="1600" dirty="0" err="1" smtClean="0"/>
              <a:t>Bloemenkamp</a:t>
            </a:r>
            <a:r>
              <a:rPr lang="en-US" sz="1600" dirty="0" smtClean="0"/>
              <a:t> (</a:t>
            </a:r>
            <a:r>
              <a:rPr lang="en-US" sz="1600" dirty="0" err="1" smtClean="0"/>
              <a:t>Hoogleraar</a:t>
            </a:r>
            <a:r>
              <a:rPr lang="en-US" sz="1600" dirty="0" smtClean="0"/>
              <a:t> UMC Utrecht)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600" dirty="0" smtClean="0"/>
              <a:t>N. </a:t>
            </a:r>
            <a:r>
              <a:rPr lang="en-US" sz="1600" dirty="0" err="1" smtClean="0"/>
              <a:t>Lisonne</a:t>
            </a:r>
            <a:r>
              <a:rPr lang="en-US" sz="1600" dirty="0" smtClean="0"/>
              <a:t> (</a:t>
            </a:r>
            <a:r>
              <a:rPr lang="en-US" sz="1600" dirty="0" err="1" smtClean="0"/>
              <a:t>kinderarts</a:t>
            </a:r>
            <a:r>
              <a:rPr lang="en-US" sz="1600" dirty="0" smtClean="0"/>
              <a:t> – </a:t>
            </a:r>
            <a:r>
              <a:rPr lang="en-US" sz="1600" dirty="0" err="1" smtClean="0"/>
              <a:t>neonatale</a:t>
            </a:r>
            <a:r>
              <a:rPr lang="en-US" sz="1600" dirty="0" smtClean="0"/>
              <a:t> </a:t>
            </a:r>
            <a:r>
              <a:rPr lang="en-US" sz="1600" dirty="0" err="1" smtClean="0"/>
              <a:t>opvang</a:t>
            </a:r>
            <a:r>
              <a:rPr lang="en-US" sz="1600" dirty="0" smtClean="0"/>
              <a:t>)</a:t>
            </a:r>
          </a:p>
        </p:txBody>
      </p:sp>
      <p:sp>
        <p:nvSpPr>
          <p:cNvPr id="9" name="Rectangle 8"/>
          <p:cNvSpPr/>
          <p:nvPr/>
        </p:nvSpPr>
        <p:spPr>
          <a:xfrm>
            <a:off x="6078952" y="3698916"/>
            <a:ext cx="2325004" cy="2308324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10 </a:t>
            </a:r>
            <a:r>
              <a:rPr lang="en-US" sz="1600" dirty="0" err="1"/>
              <a:t>dagen</a:t>
            </a:r>
            <a:r>
              <a:rPr lang="en-US" sz="1600" dirty="0"/>
              <a:t> </a:t>
            </a:r>
            <a:r>
              <a:rPr lang="en-US" sz="1600" dirty="0" err="1"/>
              <a:t>vóór</a:t>
            </a:r>
            <a:r>
              <a:rPr lang="en-US" sz="1600" dirty="0"/>
              <a:t> </a:t>
            </a:r>
            <a:r>
              <a:rPr lang="en-US" sz="1600" dirty="0" err="1"/>
              <a:t>aanvang</a:t>
            </a:r>
            <a:r>
              <a:rPr lang="en-US" sz="1600" dirty="0"/>
              <a:t> </a:t>
            </a:r>
            <a:r>
              <a:rPr lang="en-US" sz="1600" dirty="0" err="1"/>
              <a:t>opgestuurd</a:t>
            </a:r>
            <a:r>
              <a:rPr lang="en-US" sz="1600" dirty="0"/>
              <a:t> </a:t>
            </a:r>
            <a:r>
              <a:rPr lang="en-US" sz="1600" dirty="0" err="1"/>
              <a:t>naar</a:t>
            </a:r>
            <a:r>
              <a:rPr lang="en-US" sz="1600" dirty="0"/>
              <a:t> Profs + </a:t>
            </a:r>
            <a:r>
              <a:rPr lang="en-US" sz="1600" dirty="0" err="1"/>
              <a:t>verloskundige</a:t>
            </a:r>
            <a:r>
              <a:rPr lang="en-US" sz="1600" dirty="0"/>
              <a:t> trainers + </a:t>
            </a:r>
            <a:r>
              <a:rPr lang="en-US" sz="1600" dirty="0" err="1" smtClean="0"/>
              <a:t>gynaecologen</a:t>
            </a:r>
            <a:r>
              <a:rPr lang="en-US" sz="1600" dirty="0" smtClean="0"/>
              <a:t> SU</a:t>
            </a:r>
            <a:endParaRPr lang="en-US" sz="1600" dirty="0"/>
          </a:p>
          <a:p>
            <a:pPr algn="ctr"/>
            <a:endParaRPr lang="en-US" sz="1600" dirty="0" smtClean="0"/>
          </a:p>
          <a:p>
            <a:pPr algn="ctr"/>
            <a:r>
              <a:rPr lang="en-US" sz="1600" dirty="0" err="1" smtClean="0"/>
              <a:t>Tijdens</a:t>
            </a:r>
            <a:r>
              <a:rPr lang="en-US" sz="1600" dirty="0" smtClean="0"/>
              <a:t> </a:t>
            </a:r>
            <a:r>
              <a:rPr lang="en-US" sz="1600" dirty="0" err="1"/>
              <a:t>congres</a:t>
            </a:r>
            <a:r>
              <a:rPr lang="en-US" sz="1600" dirty="0"/>
              <a:t> </a:t>
            </a:r>
            <a:r>
              <a:rPr lang="en-US" sz="1600" dirty="0" err="1"/>
              <a:t>discussie</a:t>
            </a:r>
            <a:r>
              <a:rPr lang="en-US" sz="1600" dirty="0"/>
              <a:t> over </a:t>
            </a:r>
            <a:r>
              <a:rPr lang="en-US" sz="1600" dirty="0" err="1"/>
              <a:t>richtlijn</a:t>
            </a:r>
            <a:r>
              <a:rPr lang="en-US" sz="1600" dirty="0"/>
              <a:t>. </a:t>
            </a:r>
            <a:endParaRPr lang="en-US" sz="1600" i="1" dirty="0"/>
          </a:p>
          <a:p>
            <a:pPr algn="ctr"/>
            <a:r>
              <a:rPr lang="en-US" sz="1600" i="1" dirty="0" err="1" smtClean="0"/>
              <a:t>Deelnemers</a:t>
            </a:r>
            <a:r>
              <a:rPr lang="en-US" sz="1600" i="1" dirty="0" smtClean="0"/>
              <a:t> </a:t>
            </a:r>
            <a:r>
              <a:rPr lang="en-US" sz="1600" i="1" dirty="0" err="1"/>
              <a:t>ontvangen</a:t>
            </a:r>
            <a:r>
              <a:rPr lang="en-US" sz="1600" i="1" dirty="0"/>
              <a:t> </a:t>
            </a:r>
            <a:r>
              <a:rPr lang="en-US" sz="1600" i="1" dirty="0" smtClean="0"/>
              <a:t>flowchart </a:t>
            </a:r>
            <a:r>
              <a:rPr lang="en-US" sz="1600" i="1" dirty="0"/>
              <a:t>+ checklist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120" y="1698112"/>
            <a:ext cx="4267200" cy="14121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596" y="3110279"/>
            <a:ext cx="4610015" cy="344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7968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9600" y="274637"/>
            <a:ext cx="4267200" cy="1869123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accent5"/>
                </a:solidFill>
              </a:rPr>
              <a:t>Draft </a:t>
            </a:r>
            <a:r>
              <a:rPr lang="en-US" sz="3600" b="1" dirty="0" err="1" smtClean="0">
                <a:solidFill>
                  <a:schemeClr val="accent5"/>
                </a:solidFill>
              </a:rPr>
              <a:t>Richtlijn</a:t>
            </a:r>
            <a:r>
              <a:rPr lang="en-US" sz="3600" b="1" dirty="0" smtClean="0">
                <a:solidFill>
                  <a:schemeClr val="accent5"/>
                </a:solidFill>
              </a:rPr>
              <a:t>  </a:t>
            </a:r>
            <a:br>
              <a:rPr lang="en-US" sz="3600" b="1" dirty="0" smtClean="0">
                <a:solidFill>
                  <a:schemeClr val="accent5"/>
                </a:solidFill>
              </a:rPr>
            </a:br>
            <a:r>
              <a:rPr lang="en-US" sz="2800" b="1" dirty="0" err="1" smtClean="0">
                <a:solidFill>
                  <a:schemeClr val="accent5"/>
                </a:solidFill>
              </a:rPr>
              <a:t>Hypertensieve</a:t>
            </a:r>
            <a:r>
              <a:rPr lang="en-US" sz="2800" b="1" dirty="0" smtClean="0">
                <a:solidFill>
                  <a:schemeClr val="accent5"/>
                </a:solidFill>
              </a:rPr>
              <a:t> </a:t>
            </a:r>
            <a:r>
              <a:rPr lang="en-US" sz="2800" b="1" dirty="0" err="1" smtClean="0">
                <a:solidFill>
                  <a:schemeClr val="accent5"/>
                </a:solidFill>
              </a:rPr>
              <a:t>aandoeningen</a:t>
            </a:r>
            <a:r>
              <a:rPr lang="en-US" sz="2800" b="1" dirty="0" smtClean="0">
                <a:solidFill>
                  <a:schemeClr val="accent5"/>
                </a:solidFill>
              </a:rPr>
              <a:t> </a:t>
            </a:r>
            <a:br>
              <a:rPr lang="en-US" sz="2800" b="1" dirty="0" smtClean="0">
                <a:solidFill>
                  <a:schemeClr val="accent5"/>
                </a:solidFill>
              </a:rPr>
            </a:br>
            <a:r>
              <a:rPr lang="en-US" sz="2800" b="1" dirty="0" smtClean="0">
                <a:solidFill>
                  <a:schemeClr val="accent5"/>
                </a:solidFill>
              </a:rPr>
              <a:t>in de </a:t>
            </a:r>
            <a:r>
              <a:rPr lang="en-US" sz="2800" b="1" dirty="0" err="1" smtClean="0">
                <a:solidFill>
                  <a:schemeClr val="accent5"/>
                </a:solidFill>
              </a:rPr>
              <a:t>graviditeit</a:t>
            </a:r>
            <a:endParaRPr lang="en-US" sz="1800" dirty="0">
              <a:solidFill>
                <a:schemeClr val="accent5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" y="109031"/>
            <a:ext cx="4450080" cy="66470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3439" y="2313750"/>
            <a:ext cx="4288325" cy="408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3773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9694" y="3637280"/>
            <a:ext cx="1923506" cy="3088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42962"/>
          </a:xfrm>
        </p:spPr>
        <p:txBody>
          <a:bodyPr/>
          <a:lstStyle/>
          <a:p>
            <a:r>
              <a:rPr lang="en-US" b="1" dirty="0" smtClean="0">
                <a:solidFill>
                  <a:srgbClr val="3366FF"/>
                </a:solidFill>
              </a:rPr>
              <a:t>Team Logistics</a:t>
            </a:r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8880"/>
            <a:ext cx="8229600" cy="49174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i="1" dirty="0" err="1" smtClean="0"/>
              <a:t>Zie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draaiboek</a:t>
            </a:r>
            <a:r>
              <a:rPr lang="en-US" sz="2000" i="1" dirty="0" smtClean="0"/>
              <a:t>!</a:t>
            </a:r>
          </a:p>
          <a:p>
            <a:pPr marL="0" indent="0">
              <a:buNone/>
            </a:pPr>
            <a:endParaRPr lang="en-US" sz="2000" i="1" dirty="0" smtClean="0"/>
          </a:p>
          <a:p>
            <a:r>
              <a:rPr lang="en-US" sz="2000" dirty="0" err="1" smtClean="0"/>
              <a:t>Financiele</a:t>
            </a:r>
            <a:r>
              <a:rPr lang="en-US" sz="2000" dirty="0" smtClean="0"/>
              <a:t> </a:t>
            </a:r>
            <a:r>
              <a:rPr lang="en-US" sz="2000" dirty="0" err="1" smtClean="0"/>
              <a:t>steun</a:t>
            </a:r>
            <a:r>
              <a:rPr lang="en-US" sz="2000" dirty="0" smtClean="0"/>
              <a:t> PAHO: US$5000 </a:t>
            </a:r>
          </a:p>
          <a:p>
            <a:pPr marL="0" indent="0">
              <a:buNone/>
            </a:pPr>
            <a:r>
              <a:rPr lang="en-US" sz="2000" dirty="0" smtClean="0"/>
              <a:t>		(</a:t>
            </a:r>
            <a:r>
              <a:rPr lang="en-US" sz="2000" dirty="0" err="1" smtClean="0"/>
              <a:t>niet</a:t>
            </a:r>
            <a:r>
              <a:rPr lang="en-US" sz="2000" dirty="0" smtClean="0"/>
              <a:t> cash </a:t>
            </a:r>
            <a:r>
              <a:rPr lang="en-US" sz="2000" dirty="0" err="1" smtClean="0"/>
              <a:t>te</a:t>
            </a:r>
            <a:r>
              <a:rPr lang="en-US" sz="2000" dirty="0" smtClean="0"/>
              <a:t> </a:t>
            </a:r>
            <a:r>
              <a:rPr lang="en-US" sz="2000" dirty="0" err="1" smtClean="0"/>
              <a:t>ontvangen</a:t>
            </a:r>
            <a:r>
              <a:rPr lang="en-US" sz="2000" dirty="0" smtClean="0"/>
              <a:t>, </a:t>
            </a:r>
            <a:r>
              <a:rPr lang="en-US" sz="2000" dirty="0" err="1" smtClean="0"/>
              <a:t>uitgaven</a:t>
            </a:r>
            <a:r>
              <a:rPr lang="en-US" sz="2000" dirty="0" smtClean="0"/>
              <a:t>: </a:t>
            </a:r>
            <a:r>
              <a:rPr lang="en-US" sz="2000" dirty="0" err="1" smtClean="0"/>
              <a:t>eten</a:t>
            </a:r>
            <a:r>
              <a:rPr lang="en-US" sz="2000" dirty="0" smtClean="0"/>
              <a:t> + </a:t>
            </a:r>
            <a:r>
              <a:rPr lang="en-US" sz="2000" dirty="0" err="1" smtClean="0"/>
              <a:t>materiaal</a:t>
            </a:r>
            <a:r>
              <a:rPr lang="en-US" sz="2000" dirty="0" smtClean="0"/>
              <a:t>)</a:t>
            </a:r>
          </a:p>
          <a:p>
            <a:r>
              <a:rPr lang="en-US" sz="2000" dirty="0" err="1" smtClean="0"/>
              <a:t>Offertes</a:t>
            </a:r>
            <a:r>
              <a:rPr lang="en-US" sz="2000" dirty="0" smtClean="0"/>
              <a:t> </a:t>
            </a:r>
            <a:r>
              <a:rPr lang="en-US" sz="2000" dirty="0" err="1" smtClean="0"/>
              <a:t>aanvragen</a:t>
            </a:r>
            <a:r>
              <a:rPr lang="en-US" sz="2000" dirty="0" smtClean="0"/>
              <a:t> </a:t>
            </a:r>
            <a:r>
              <a:rPr lang="en-US" sz="2000" dirty="0" err="1" smtClean="0"/>
              <a:t>voor</a:t>
            </a:r>
            <a:r>
              <a:rPr lang="en-US" sz="2000" dirty="0" smtClean="0"/>
              <a:t> </a:t>
            </a:r>
            <a:r>
              <a:rPr lang="en-US" sz="2000" dirty="0" err="1" smtClean="0"/>
              <a:t>mapjes</a:t>
            </a:r>
            <a:r>
              <a:rPr lang="en-US" sz="2000" dirty="0" smtClean="0"/>
              <a:t>, </a:t>
            </a:r>
            <a:r>
              <a:rPr lang="en-US" sz="2000" dirty="0" err="1" smtClean="0"/>
              <a:t>simulatiespullen</a:t>
            </a:r>
            <a:r>
              <a:rPr lang="en-US" sz="2000" dirty="0" smtClean="0"/>
              <a:t> en </a:t>
            </a:r>
            <a:r>
              <a:rPr lang="en-US" sz="2000" dirty="0" err="1" smtClean="0"/>
              <a:t>eten</a:t>
            </a:r>
            <a:endParaRPr lang="en-US" sz="2000" dirty="0" smtClean="0"/>
          </a:p>
          <a:p>
            <a:r>
              <a:rPr lang="en-US" sz="2000" dirty="0" err="1" smtClean="0"/>
              <a:t>Mapjes</a:t>
            </a:r>
            <a:r>
              <a:rPr lang="en-US" sz="2000" dirty="0" smtClean="0"/>
              <a:t> </a:t>
            </a:r>
            <a:r>
              <a:rPr lang="en-US" sz="2000" dirty="0" err="1" smtClean="0"/>
              <a:t>maken</a:t>
            </a:r>
            <a:r>
              <a:rPr lang="en-US" sz="2000" dirty="0" smtClean="0"/>
              <a:t> met flowchart, pen/</a:t>
            </a:r>
            <a:r>
              <a:rPr lang="en-US" sz="2000" dirty="0" err="1" smtClean="0"/>
              <a:t>potlood</a:t>
            </a:r>
            <a:r>
              <a:rPr lang="en-US" sz="2000" dirty="0" smtClean="0"/>
              <a:t>, </a:t>
            </a:r>
            <a:r>
              <a:rPr lang="en-US" sz="2000" dirty="0" err="1" smtClean="0"/>
              <a:t>schrijfblok</a:t>
            </a:r>
            <a:r>
              <a:rPr lang="en-US" sz="2000" dirty="0" smtClean="0"/>
              <a:t>, </a:t>
            </a:r>
            <a:r>
              <a:rPr lang="en-US" sz="2000" dirty="0" err="1" smtClean="0"/>
              <a:t>etensbon</a:t>
            </a:r>
            <a:endParaRPr lang="en-US" sz="2000" dirty="0" smtClean="0"/>
          </a:p>
          <a:p>
            <a:r>
              <a:rPr lang="en-US" sz="2000" dirty="0" err="1" smtClean="0"/>
              <a:t>Spullen</a:t>
            </a:r>
            <a:r>
              <a:rPr lang="en-US" sz="2000" dirty="0" smtClean="0"/>
              <a:t> </a:t>
            </a:r>
            <a:r>
              <a:rPr lang="en-US" sz="2000" dirty="0" err="1" smtClean="0"/>
              <a:t>voor</a:t>
            </a:r>
            <a:r>
              <a:rPr lang="en-US" sz="2000" dirty="0" smtClean="0"/>
              <a:t> </a:t>
            </a:r>
            <a:r>
              <a:rPr lang="en-US" sz="2000" dirty="0" err="1" smtClean="0"/>
              <a:t>simulatie</a:t>
            </a:r>
            <a:r>
              <a:rPr lang="en-US" sz="2000" dirty="0" smtClean="0"/>
              <a:t> training </a:t>
            </a:r>
            <a:r>
              <a:rPr lang="en-US" sz="2000" dirty="0" err="1" smtClean="0"/>
              <a:t>ontvangen</a:t>
            </a:r>
            <a:r>
              <a:rPr lang="en-US" sz="2000" dirty="0"/>
              <a:t> </a:t>
            </a: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(e.g. </a:t>
            </a:r>
            <a:r>
              <a:rPr lang="en-US" sz="2000" dirty="0" err="1" smtClean="0"/>
              <a:t>vullen</a:t>
            </a:r>
            <a:r>
              <a:rPr lang="en-US" sz="2000" dirty="0" smtClean="0"/>
              <a:t> </a:t>
            </a:r>
            <a:r>
              <a:rPr lang="en-US" sz="2000" dirty="0" err="1" smtClean="0"/>
              <a:t>lege</a:t>
            </a:r>
            <a:r>
              <a:rPr lang="en-US" sz="2000" dirty="0" smtClean="0"/>
              <a:t> </a:t>
            </a:r>
            <a:r>
              <a:rPr lang="en-US" sz="2000" dirty="0" err="1" smtClean="0"/>
              <a:t>NaCl</a:t>
            </a:r>
            <a:r>
              <a:rPr lang="en-US" sz="2000" dirty="0" smtClean="0"/>
              <a:t> </a:t>
            </a:r>
            <a:r>
              <a:rPr lang="en-US" sz="2000" dirty="0" err="1" smtClean="0"/>
              <a:t>kolven</a:t>
            </a:r>
            <a:r>
              <a:rPr lang="en-US" sz="2000" dirty="0" smtClean="0"/>
              <a:t> met water en rode </a:t>
            </a:r>
            <a:r>
              <a:rPr lang="en-US" sz="2000" dirty="0" err="1" smtClean="0"/>
              <a:t>siroop</a:t>
            </a:r>
            <a:r>
              <a:rPr lang="en-US" sz="2000" dirty="0" smtClean="0"/>
              <a:t> = </a:t>
            </a:r>
            <a:r>
              <a:rPr lang="en-US" sz="2000" dirty="0" err="1" smtClean="0"/>
              <a:t>bloed</a:t>
            </a:r>
            <a:r>
              <a:rPr lang="en-US" sz="2000" dirty="0" smtClean="0"/>
              <a:t>)</a:t>
            </a:r>
          </a:p>
          <a:p>
            <a:r>
              <a:rPr lang="en-US" sz="2000" dirty="0" err="1" smtClean="0"/>
              <a:t>Uitnodigingen</a:t>
            </a:r>
            <a:r>
              <a:rPr lang="en-US" sz="2000" dirty="0" smtClean="0"/>
              <a:t> </a:t>
            </a:r>
            <a:r>
              <a:rPr lang="en-US" sz="2000" dirty="0" err="1" smtClean="0"/>
              <a:t>versturen</a:t>
            </a:r>
            <a:r>
              <a:rPr lang="en-US" sz="2000" dirty="0" smtClean="0"/>
              <a:t> </a:t>
            </a:r>
          </a:p>
          <a:p>
            <a:r>
              <a:rPr lang="en-US" sz="2000" dirty="0" err="1" smtClean="0"/>
              <a:t>Registratie</a:t>
            </a:r>
            <a:r>
              <a:rPr lang="en-US" sz="2000" dirty="0" smtClean="0"/>
              <a:t> </a:t>
            </a:r>
            <a:r>
              <a:rPr lang="en-US" sz="2000" dirty="0" err="1" smtClean="0"/>
              <a:t>bijhouden</a:t>
            </a:r>
            <a:r>
              <a:rPr lang="en-US" sz="2000" dirty="0" smtClean="0"/>
              <a:t> en </a:t>
            </a:r>
            <a:r>
              <a:rPr lang="en-US" sz="2000" dirty="0" err="1" smtClean="0"/>
              <a:t>groepsindeling</a:t>
            </a:r>
            <a:r>
              <a:rPr lang="en-US" sz="2000" dirty="0" smtClean="0"/>
              <a:t> </a:t>
            </a:r>
            <a:r>
              <a:rPr lang="en-US" sz="2000" dirty="0" err="1" smtClean="0"/>
              <a:t>maken</a:t>
            </a:r>
            <a:endParaRPr lang="en-US" sz="2000" dirty="0" smtClean="0"/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 smtClean="0"/>
              <a:t>6 </a:t>
            </a:r>
            <a:r>
              <a:rPr lang="en-US" sz="2000" dirty="0" err="1" smtClean="0"/>
              <a:t>kleuren</a:t>
            </a:r>
            <a:r>
              <a:rPr lang="en-US" sz="2000" dirty="0"/>
              <a:t> </a:t>
            </a:r>
            <a:r>
              <a:rPr lang="en-US" sz="2000" dirty="0" err="1" smtClean="0"/>
              <a:t>systeem</a:t>
            </a:r>
            <a:r>
              <a:rPr lang="en-US" sz="2000" dirty="0" smtClean="0"/>
              <a:t> (6 </a:t>
            </a:r>
            <a:r>
              <a:rPr lang="en-US" sz="2000" dirty="0" err="1" smtClean="0"/>
              <a:t>simulaties</a:t>
            </a:r>
            <a:r>
              <a:rPr lang="en-US" sz="2000" dirty="0" smtClean="0"/>
              <a:t> </a:t>
            </a:r>
            <a:r>
              <a:rPr lang="en-US" sz="2000" dirty="0" err="1" smtClean="0"/>
              <a:t>tegelijkertijd</a:t>
            </a:r>
            <a:r>
              <a:rPr lang="en-US" sz="2000" dirty="0"/>
              <a:t>)</a:t>
            </a:r>
            <a:endParaRPr lang="en-US" sz="2000" dirty="0" smtClean="0"/>
          </a:p>
          <a:p>
            <a:r>
              <a:rPr lang="en-US" sz="2000" dirty="0" err="1" smtClean="0"/>
              <a:t>Informeren</a:t>
            </a:r>
            <a:r>
              <a:rPr lang="en-US" sz="2000" dirty="0" smtClean="0"/>
              <a:t> van trainers en </a:t>
            </a:r>
            <a:r>
              <a:rPr lang="en-US" sz="2000" dirty="0" err="1" smtClean="0"/>
              <a:t>deelnemers</a:t>
            </a:r>
            <a:endParaRPr lang="en-US" sz="2000" dirty="0" smtClean="0"/>
          </a:p>
          <a:p>
            <a:r>
              <a:rPr lang="en-US" sz="2000" dirty="0" err="1" smtClean="0"/>
              <a:t>Certificaten</a:t>
            </a:r>
            <a:r>
              <a:rPr lang="en-US" sz="2000" dirty="0"/>
              <a:t> </a:t>
            </a:r>
            <a:r>
              <a:rPr lang="en-US" sz="2000" dirty="0" smtClean="0"/>
              <a:t>en </a:t>
            </a:r>
            <a:r>
              <a:rPr lang="en-US" sz="2000" dirty="0" err="1" smtClean="0"/>
              <a:t>evaluatieformulieren</a:t>
            </a:r>
            <a:r>
              <a:rPr lang="en-US" sz="2000" dirty="0" smtClean="0"/>
              <a:t> </a:t>
            </a:r>
            <a:r>
              <a:rPr lang="en-US" sz="2000" dirty="0" err="1" smtClean="0"/>
              <a:t>maken</a:t>
            </a:r>
            <a:endParaRPr lang="en-US" sz="20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9225" y="132080"/>
            <a:ext cx="1911748" cy="2865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7609533" y="2870242"/>
            <a:ext cx="136144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 smtClean="0"/>
              <a:t>Overleg</a:t>
            </a:r>
            <a:r>
              <a:rPr lang="en-US" sz="1050" dirty="0" smtClean="0"/>
              <a:t> met R. </a:t>
            </a:r>
            <a:r>
              <a:rPr lang="en-US" sz="1050" dirty="0" err="1" smtClean="0"/>
              <a:t>Paidin</a:t>
            </a:r>
            <a:endParaRPr lang="en-US" sz="1050" dirty="0"/>
          </a:p>
        </p:txBody>
      </p:sp>
      <p:sp>
        <p:nvSpPr>
          <p:cNvPr id="9" name="TextBox 8"/>
          <p:cNvSpPr txBox="1"/>
          <p:nvPr/>
        </p:nvSpPr>
        <p:spPr>
          <a:xfrm>
            <a:off x="7169694" y="3515360"/>
            <a:ext cx="197430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 smtClean="0"/>
              <a:t>Verloskundige</a:t>
            </a:r>
            <a:r>
              <a:rPr lang="en-US" sz="1050" dirty="0" smtClean="0"/>
              <a:t> met </a:t>
            </a:r>
            <a:r>
              <a:rPr lang="en-US" sz="1050" dirty="0" err="1" smtClean="0"/>
              <a:t>mapje</a:t>
            </a:r>
            <a:r>
              <a:rPr lang="en-US" sz="1050" dirty="0" smtClean="0"/>
              <a:t> </a:t>
            </a:r>
            <a:r>
              <a:rPr lang="en-US" sz="1050" dirty="0" err="1" smtClean="0"/>
              <a:t>groen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7459759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Recap </a:t>
            </a:r>
            <a:r>
              <a:rPr lang="en-US" b="1" dirty="0" err="1" smtClean="0"/>
              <a:t>lopende</a:t>
            </a:r>
            <a:r>
              <a:rPr lang="en-US" b="1" dirty="0" smtClean="0"/>
              <a:t> </a:t>
            </a:r>
            <a:r>
              <a:rPr lang="en-US" b="1" dirty="0" err="1" smtClean="0"/>
              <a:t>projecten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410396" cy="5012269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400" b="1" dirty="0" err="1" smtClean="0">
                <a:solidFill>
                  <a:srgbClr val="3366FF"/>
                </a:solidFill>
              </a:rPr>
              <a:t>Retrospectief</a:t>
            </a:r>
            <a:r>
              <a:rPr lang="en-US" sz="2400" b="1" dirty="0" smtClean="0">
                <a:solidFill>
                  <a:srgbClr val="3366FF"/>
                </a:solidFill>
              </a:rPr>
              <a:t> </a:t>
            </a:r>
            <a:r>
              <a:rPr lang="en-US" sz="2400" b="1" dirty="0" err="1" smtClean="0">
                <a:solidFill>
                  <a:srgbClr val="3366FF"/>
                </a:solidFill>
              </a:rPr>
              <a:t>onderzoek</a:t>
            </a:r>
            <a:r>
              <a:rPr lang="en-US" sz="2400" b="1" dirty="0" smtClean="0">
                <a:solidFill>
                  <a:srgbClr val="3366FF"/>
                </a:solidFill>
              </a:rPr>
              <a:t> </a:t>
            </a:r>
            <a:r>
              <a:rPr lang="en-US" sz="2400" dirty="0" err="1" smtClean="0"/>
              <a:t>maternale</a:t>
            </a:r>
            <a:r>
              <a:rPr lang="en-US" sz="2400" dirty="0" smtClean="0"/>
              <a:t> </a:t>
            </a:r>
            <a:r>
              <a:rPr lang="en-US" sz="2400" dirty="0" err="1" smtClean="0"/>
              <a:t>sterftes</a:t>
            </a:r>
            <a:r>
              <a:rPr lang="en-US" sz="2400" dirty="0" smtClean="0"/>
              <a:t> in Suriname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400" dirty="0"/>
              <a:t>	</a:t>
            </a:r>
            <a:r>
              <a:rPr lang="en-US" sz="2400" dirty="0" smtClean="0"/>
              <a:t>2010 – 2014 </a:t>
            </a:r>
          </a:p>
          <a:p>
            <a:pPr lvl="1">
              <a:lnSpc>
                <a:spcPct val="90000"/>
              </a:lnSpc>
            </a:pPr>
            <a:r>
              <a:rPr lang="en-US" sz="1800" dirty="0" err="1" smtClean="0"/>
              <a:t>Kodan</a:t>
            </a:r>
            <a:r>
              <a:rPr lang="en-US" sz="1800" dirty="0"/>
              <a:t> </a:t>
            </a:r>
            <a:r>
              <a:rPr lang="en-US" sz="1800" dirty="0" smtClean="0"/>
              <a:t>L, Verschueren K, van </a:t>
            </a:r>
            <a:r>
              <a:rPr lang="en-US" sz="1800" dirty="0" err="1" smtClean="0"/>
              <a:t>Roosmalen</a:t>
            </a:r>
            <a:r>
              <a:rPr lang="en-US" sz="1800" dirty="0" smtClean="0"/>
              <a:t> J, </a:t>
            </a:r>
            <a:r>
              <a:rPr lang="en-US" sz="1800" dirty="0" err="1" smtClean="0"/>
              <a:t>Kanhai</a:t>
            </a:r>
            <a:r>
              <a:rPr lang="en-US" sz="1800" dirty="0" smtClean="0"/>
              <a:t> H, </a:t>
            </a:r>
            <a:r>
              <a:rPr lang="en-US" sz="1800" dirty="0" err="1" smtClean="0"/>
              <a:t>Bloemenkamp</a:t>
            </a:r>
            <a:r>
              <a:rPr lang="en-US" sz="1800" dirty="0" smtClean="0"/>
              <a:t> K. </a:t>
            </a:r>
            <a:r>
              <a:rPr lang="en-US" sz="1800" i="1" dirty="0" smtClean="0"/>
              <a:t>Maternal mortality in Suriname between 2010 – 2014. </a:t>
            </a:r>
            <a:r>
              <a:rPr lang="en-US" sz="1800" dirty="0" smtClean="0"/>
              <a:t>Submitted BMC </a:t>
            </a:r>
            <a:r>
              <a:rPr lang="en-US" sz="1800" dirty="0" err="1" smtClean="0"/>
              <a:t>mei</a:t>
            </a:r>
            <a:r>
              <a:rPr lang="en-US" sz="1800" dirty="0" smtClean="0"/>
              <a:t> 2016. </a:t>
            </a:r>
            <a:endParaRPr lang="en-US" sz="1600" b="1" dirty="0" smtClean="0">
              <a:solidFill>
                <a:srgbClr val="3366FF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b="1" dirty="0" err="1" smtClean="0">
                <a:solidFill>
                  <a:srgbClr val="3366FF"/>
                </a:solidFill>
              </a:rPr>
              <a:t>Prospectief</a:t>
            </a:r>
            <a:r>
              <a:rPr lang="en-US" sz="2400" b="1" dirty="0" smtClean="0">
                <a:solidFill>
                  <a:srgbClr val="3366FF"/>
                </a:solidFill>
              </a:rPr>
              <a:t> </a:t>
            </a:r>
            <a:r>
              <a:rPr lang="en-US" sz="2400" b="1" dirty="0" err="1" smtClean="0">
                <a:solidFill>
                  <a:srgbClr val="3366FF"/>
                </a:solidFill>
              </a:rPr>
              <a:t>onderzoek</a:t>
            </a:r>
            <a:r>
              <a:rPr lang="en-US" sz="2400" dirty="0" smtClean="0"/>
              <a:t> </a:t>
            </a:r>
            <a:r>
              <a:rPr lang="en-US" sz="2400" dirty="0" err="1"/>
              <a:t>maternale</a:t>
            </a:r>
            <a:r>
              <a:rPr lang="en-US" sz="2400" dirty="0"/>
              <a:t> </a:t>
            </a:r>
            <a:r>
              <a:rPr lang="en-US" sz="2400" dirty="0" err="1"/>
              <a:t>sterftes</a:t>
            </a:r>
            <a:r>
              <a:rPr lang="en-US" sz="2400" dirty="0"/>
              <a:t> in </a:t>
            </a:r>
            <a:r>
              <a:rPr lang="en-US" sz="2400" dirty="0" smtClean="0"/>
              <a:t>Suriname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400" dirty="0"/>
              <a:t>	</a:t>
            </a:r>
            <a:r>
              <a:rPr lang="en-US" sz="2400" dirty="0" err="1"/>
              <a:t>v</a:t>
            </a:r>
            <a:r>
              <a:rPr lang="en-US" sz="2400" dirty="0" err="1" smtClean="0"/>
              <a:t>a.</a:t>
            </a:r>
            <a:r>
              <a:rPr lang="en-US" sz="2400" dirty="0" smtClean="0"/>
              <a:t> 2015* (</a:t>
            </a:r>
            <a:r>
              <a:rPr lang="en-US" sz="2400" dirty="0" err="1" smtClean="0"/>
              <a:t>Kodan</a:t>
            </a:r>
            <a:r>
              <a:rPr lang="en-US" sz="2400" dirty="0" smtClean="0"/>
              <a:t>, Verschueren et al.)</a:t>
            </a:r>
          </a:p>
          <a:p>
            <a:pPr>
              <a:lnSpc>
                <a:spcPct val="90000"/>
              </a:lnSpc>
            </a:pPr>
            <a:r>
              <a:rPr lang="en-US" sz="2400" dirty="0" err="1" smtClean="0"/>
              <a:t>Installatie</a:t>
            </a:r>
            <a:r>
              <a:rPr lang="en-US" sz="2400" dirty="0" smtClean="0"/>
              <a:t> </a:t>
            </a:r>
            <a:r>
              <a:rPr lang="en-US" sz="2400" b="1" dirty="0" err="1" smtClean="0">
                <a:solidFill>
                  <a:srgbClr val="3366FF"/>
                </a:solidFill>
              </a:rPr>
              <a:t>Commissie</a:t>
            </a:r>
            <a:r>
              <a:rPr lang="en-US" sz="2400" b="1" dirty="0" smtClean="0">
                <a:solidFill>
                  <a:srgbClr val="3366FF"/>
                </a:solidFill>
              </a:rPr>
              <a:t> </a:t>
            </a:r>
            <a:r>
              <a:rPr lang="en-US" sz="2400" b="1" dirty="0" err="1" smtClean="0">
                <a:solidFill>
                  <a:srgbClr val="3366FF"/>
                </a:solidFill>
              </a:rPr>
              <a:t>Maternale</a:t>
            </a:r>
            <a:r>
              <a:rPr lang="en-US" sz="2400" b="1" dirty="0" smtClean="0">
                <a:solidFill>
                  <a:srgbClr val="3366FF"/>
                </a:solidFill>
              </a:rPr>
              <a:t> </a:t>
            </a:r>
            <a:r>
              <a:rPr lang="en-US" sz="2400" b="1" dirty="0" err="1" smtClean="0">
                <a:solidFill>
                  <a:srgbClr val="3366FF"/>
                </a:solidFill>
              </a:rPr>
              <a:t>Mortaliteit</a:t>
            </a:r>
            <a:r>
              <a:rPr lang="en-US" sz="2400" b="1" dirty="0" smtClean="0">
                <a:solidFill>
                  <a:srgbClr val="3366FF"/>
                </a:solidFill>
              </a:rPr>
              <a:t> Suriname (</a:t>
            </a:r>
            <a:r>
              <a:rPr lang="en-US" sz="2400" b="1" dirty="0" err="1" smtClean="0">
                <a:solidFill>
                  <a:srgbClr val="3366FF"/>
                </a:solidFill>
              </a:rPr>
              <a:t>MaMS</a:t>
            </a:r>
            <a:r>
              <a:rPr lang="en-US" sz="2400" b="1" dirty="0" smtClean="0">
                <a:solidFill>
                  <a:srgbClr val="3366FF"/>
                </a:solidFill>
              </a:rPr>
              <a:t>)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3366FF"/>
                </a:solidFill>
              </a:rPr>
              <a:t>	</a:t>
            </a:r>
            <a:r>
              <a:rPr lang="en-US" sz="2400" b="1" dirty="0" err="1" smtClean="0">
                <a:solidFill>
                  <a:srgbClr val="3366FF"/>
                </a:solidFill>
              </a:rPr>
              <a:t>januari</a:t>
            </a:r>
            <a:r>
              <a:rPr lang="en-US" sz="2400" b="1" dirty="0" smtClean="0">
                <a:solidFill>
                  <a:srgbClr val="3366FF"/>
                </a:solidFill>
              </a:rPr>
              <a:t> 2015, </a:t>
            </a:r>
            <a:r>
              <a:rPr lang="en-US" sz="2400" b="1" dirty="0" err="1" smtClean="0">
                <a:solidFill>
                  <a:srgbClr val="3366FF"/>
                </a:solidFill>
              </a:rPr>
              <a:t>zie</a:t>
            </a:r>
            <a:r>
              <a:rPr lang="en-US" sz="2400" b="1" dirty="0" smtClean="0">
                <a:solidFill>
                  <a:srgbClr val="3366FF"/>
                </a:solidFill>
              </a:rPr>
              <a:t> </a:t>
            </a:r>
            <a:r>
              <a:rPr lang="en-US" sz="2400" b="1" dirty="0" err="1" smtClean="0">
                <a:solidFill>
                  <a:srgbClr val="3366FF"/>
                </a:solidFill>
              </a:rPr>
              <a:t>volgende</a:t>
            </a:r>
            <a:r>
              <a:rPr lang="en-US" sz="2400" b="1" dirty="0" smtClean="0">
                <a:solidFill>
                  <a:srgbClr val="3366FF"/>
                </a:solidFill>
              </a:rPr>
              <a:t> slide</a:t>
            </a:r>
            <a:endParaRPr lang="en-US" sz="2000" dirty="0">
              <a:solidFill>
                <a:srgbClr val="3366FF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dirty="0" err="1" smtClean="0"/>
              <a:t>Onderzoeksvoorstel</a:t>
            </a:r>
            <a:r>
              <a:rPr lang="en-US" sz="2400" dirty="0" smtClean="0"/>
              <a:t> </a:t>
            </a:r>
            <a:r>
              <a:rPr lang="en-US" sz="2400" b="1" dirty="0" err="1" smtClean="0">
                <a:solidFill>
                  <a:srgbClr val="3366FF"/>
                </a:solidFill>
              </a:rPr>
              <a:t>ernstige</a:t>
            </a:r>
            <a:r>
              <a:rPr lang="en-US" sz="2400" b="1" dirty="0" smtClean="0">
                <a:solidFill>
                  <a:srgbClr val="3366FF"/>
                </a:solidFill>
              </a:rPr>
              <a:t> </a:t>
            </a:r>
            <a:r>
              <a:rPr lang="en-US" sz="2400" b="1" dirty="0" err="1" smtClean="0">
                <a:solidFill>
                  <a:srgbClr val="3366FF"/>
                </a:solidFill>
              </a:rPr>
              <a:t>morbiditeit</a:t>
            </a:r>
            <a:r>
              <a:rPr lang="en-US" sz="2400" dirty="0" smtClean="0"/>
              <a:t> in Suriname is reeds </a:t>
            </a:r>
            <a:r>
              <a:rPr lang="en-US" sz="2400" dirty="0" err="1" smtClean="0"/>
              <a:t>goedgekeurd</a:t>
            </a:r>
            <a:r>
              <a:rPr lang="en-US" sz="2400" dirty="0" smtClean="0"/>
              <a:t> (12 </a:t>
            </a:r>
            <a:r>
              <a:rPr lang="en-US" sz="2400" dirty="0" err="1" smtClean="0"/>
              <a:t>nov</a:t>
            </a:r>
            <a:r>
              <a:rPr lang="en-US" sz="2400" dirty="0" smtClean="0"/>
              <a:t> 2016), start </a:t>
            </a:r>
            <a:r>
              <a:rPr lang="en-US" sz="2400" dirty="0" err="1" smtClean="0"/>
              <a:t>retrospectief</a:t>
            </a:r>
            <a:r>
              <a:rPr lang="en-US" sz="2400" dirty="0" smtClean="0"/>
              <a:t> </a:t>
            </a:r>
            <a:r>
              <a:rPr lang="en-US" sz="2400" dirty="0" err="1" smtClean="0"/>
              <a:t>december</a:t>
            </a:r>
            <a:r>
              <a:rPr lang="en-US" sz="2400" dirty="0" smtClean="0"/>
              <a:t> 2016 en </a:t>
            </a:r>
            <a:r>
              <a:rPr lang="en-US" sz="2400" dirty="0" err="1" smtClean="0"/>
              <a:t>prospectief</a:t>
            </a:r>
            <a:r>
              <a:rPr lang="en-US" sz="2400" dirty="0" smtClean="0"/>
              <a:t> </a:t>
            </a:r>
            <a:r>
              <a:rPr lang="en-US" sz="2400" dirty="0" err="1" smtClean="0"/>
              <a:t>maart</a:t>
            </a:r>
            <a:r>
              <a:rPr lang="en-US" sz="2400" dirty="0" smtClean="0"/>
              <a:t> 2017.</a:t>
            </a:r>
            <a:endParaRPr lang="en-US" sz="1600" dirty="0" smtClean="0"/>
          </a:p>
          <a:p>
            <a:pPr marL="0" indent="0">
              <a:lnSpc>
                <a:spcPct val="90000"/>
              </a:lnSpc>
              <a:buNone/>
            </a:pPr>
            <a:endParaRPr lang="en-US" sz="2400" i="1" dirty="0" smtClean="0">
              <a:solidFill>
                <a:srgbClr val="3366FF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000" i="1" dirty="0" smtClean="0"/>
              <a:t>* </a:t>
            </a:r>
            <a:r>
              <a:rPr lang="en-US" sz="2000" i="1" dirty="0" err="1" smtClean="0"/>
              <a:t>Zie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resultaten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maternale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sterftes</a:t>
            </a:r>
            <a:r>
              <a:rPr lang="en-US" sz="2000" i="1" dirty="0" smtClean="0"/>
              <a:t> (2010 – </a:t>
            </a:r>
            <a:r>
              <a:rPr lang="en-US" sz="2000" i="1" dirty="0" err="1" smtClean="0"/>
              <a:t>heden</a:t>
            </a:r>
            <a:r>
              <a:rPr lang="en-US" sz="2000" i="1" dirty="0" smtClean="0"/>
              <a:t>) in PPT</a:t>
            </a: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803" y="0"/>
            <a:ext cx="1013480" cy="873197"/>
          </a:xfrm>
          <a:prstGeom prst="snip2Diag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39528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42962"/>
          </a:xfrm>
        </p:spPr>
        <p:txBody>
          <a:bodyPr/>
          <a:lstStyle/>
          <a:p>
            <a:r>
              <a:rPr lang="en-US" b="1" dirty="0" smtClean="0">
                <a:solidFill>
                  <a:srgbClr val="3366FF"/>
                </a:solidFill>
              </a:rPr>
              <a:t>Team Logistics</a:t>
            </a:r>
            <a:endParaRPr lang="en-US" b="1" dirty="0">
              <a:solidFill>
                <a:srgbClr val="3366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9974"/>
          <a:stretch/>
        </p:blipFill>
        <p:spPr>
          <a:xfrm>
            <a:off x="1016000" y="1623658"/>
            <a:ext cx="7293028" cy="42793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016000" y="6330946"/>
            <a:ext cx="7670800" cy="431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/>
              <a:t>Li-Re: K. Verschueren, A. </a:t>
            </a:r>
            <a:r>
              <a:rPr lang="en-US" sz="1400" dirty="0" err="1" smtClean="0"/>
              <a:t>Naarden</a:t>
            </a:r>
            <a:r>
              <a:rPr lang="en-US" sz="1400" dirty="0"/>
              <a:t> </a:t>
            </a:r>
            <a:r>
              <a:rPr lang="en-US" sz="1400" dirty="0" smtClean="0"/>
              <a:t>(</a:t>
            </a:r>
            <a:r>
              <a:rPr lang="en-US" sz="1400" dirty="0" err="1" smtClean="0"/>
              <a:t>hoofdzuster</a:t>
            </a:r>
            <a:r>
              <a:rPr lang="en-US" sz="1400" dirty="0" smtClean="0"/>
              <a:t> AZP), M. </a:t>
            </a:r>
            <a:r>
              <a:rPr lang="en-US" sz="1400" dirty="0" err="1" smtClean="0"/>
              <a:t>Vredeberg</a:t>
            </a:r>
            <a:r>
              <a:rPr lang="en-US" sz="1400" dirty="0" smtClean="0"/>
              <a:t> (</a:t>
            </a:r>
            <a:r>
              <a:rPr lang="en-US" sz="1400" dirty="0" err="1" smtClean="0"/>
              <a:t>zuster</a:t>
            </a:r>
            <a:r>
              <a:rPr lang="en-US" sz="1400" dirty="0" smtClean="0"/>
              <a:t> BOG), T. Brinkman (</a:t>
            </a:r>
            <a:r>
              <a:rPr lang="en-US" sz="1400" dirty="0" err="1" smtClean="0"/>
              <a:t>coass</a:t>
            </a:r>
            <a:r>
              <a:rPr lang="en-US" sz="1400" dirty="0" smtClean="0"/>
              <a:t> Leiden), C. </a:t>
            </a:r>
            <a:r>
              <a:rPr lang="en-US" sz="1400" dirty="0" err="1" smtClean="0"/>
              <a:t>Mohammedjalil</a:t>
            </a:r>
            <a:r>
              <a:rPr lang="en-US" sz="1400" dirty="0" smtClean="0"/>
              <a:t> (</a:t>
            </a:r>
            <a:r>
              <a:rPr lang="en-US" sz="1400" dirty="0" err="1" smtClean="0"/>
              <a:t>coass</a:t>
            </a:r>
            <a:r>
              <a:rPr lang="en-US" sz="1400" dirty="0" smtClean="0"/>
              <a:t> SU), R. </a:t>
            </a:r>
            <a:r>
              <a:rPr lang="en-US" sz="1400" dirty="0" err="1" smtClean="0"/>
              <a:t>Paidin</a:t>
            </a:r>
            <a:r>
              <a:rPr lang="en-US" sz="1400" dirty="0" smtClean="0"/>
              <a:t> (</a:t>
            </a:r>
            <a:r>
              <a:rPr lang="en-US" sz="1400" dirty="0" err="1" smtClean="0"/>
              <a:t>coass</a:t>
            </a:r>
            <a:r>
              <a:rPr lang="en-US" sz="1400" dirty="0" smtClean="0"/>
              <a:t> SU), S. </a:t>
            </a:r>
            <a:r>
              <a:rPr lang="en-US" sz="1400" dirty="0" err="1" smtClean="0"/>
              <a:t>Samijadi</a:t>
            </a:r>
            <a:r>
              <a:rPr lang="en-US" sz="1400" dirty="0" smtClean="0"/>
              <a:t> (arts AZP)</a:t>
            </a:r>
          </a:p>
        </p:txBody>
      </p:sp>
    </p:spTree>
    <p:extLst>
      <p:ext uri="{BB962C8B-B14F-4D97-AF65-F5344CB8AC3E}">
        <p14:creationId xmlns:p14="http://schemas.microsoft.com/office/powerpoint/2010/main" val="20962307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6320" y="274638"/>
            <a:ext cx="4074160" cy="792162"/>
          </a:xfrm>
        </p:spPr>
        <p:txBody>
          <a:bodyPr/>
          <a:lstStyle/>
          <a:p>
            <a:r>
              <a:rPr lang="en-US" b="1" dirty="0" err="1" smtClean="0">
                <a:solidFill>
                  <a:srgbClr val="3366FF"/>
                </a:solidFill>
              </a:rPr>
              <a:t>Simulatie</a:t>
            </a:r>
            <a:r>
              <a:rPr lang="en-US" b="1" dirty="0" smtClean="0">
                <a:solidFill>
                  <a:srgbClr val="3366FF"/>
                </a:solidFill>
              </a:rPr>
              <a:t> </a:t>
            </a:r>
            <a:r>
              <a:rPr lang="en-US" b="1" dirty="0" err="1" smtClean="0">
                <a:solidFill>
                  <a:srgbClr val="3366FF"/>
                </a:solidFill>
              </a:rPr>
              <a:t>opzet</a:t>
            </a:r>
            <a:endParaRPr lang="en-US" b="1" dirty="0">
              <a:solidFill>
                <a:srgbClr val="3366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1160236"/>
            <a:ext cx="4999711" cy="2494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6769" y="523902"/>
            <a:ext cx="2616855" cy="3130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11141"/>
          <a:stretch/>
        </p:blipFill>
        <p:spPr>
          <a:xfrm>
            <a:off x="4926380" y="3756115"/>
            <a:ext cx="3557243" cy="29157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b="21918"/>
          <a:stretch/>
        </p:blipFill>
        <p:spPr>
          <a:xfrm>
            <a:off x="660400" y="3756116"/>
            <a:ext cx="4064025" cy="2915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08081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240" y="1188744"/>
            <a:ext cx="4785360" cy="32232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6427" y="1188744"/>
            <a:ext cx="1950934" cy="32232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2880" y="4768803"/>
            <a:ext cx="6024880" cy="19452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04240" y="450080"/>
            <a:ext cx="4927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/>
              <a:t>Voorbereiding</a:t>
            </a:r>
            <a:r>
              <a:rPr lang="en-US" sz="1400" b="1" dirty="0" smtClean="0"/>
              <a:t> ‘</a:t>
            </a:r>
            <a:r>
              <a:rPr lang="en-US" sz="1400" b="1" dirty="0" err="1" smtClean="0"/>
              <a:t>Praktijkvariatie</a:t>
            </a:r>
            <a:r>
              <a:rPr lang="en-US" sz="1400" b="1" dirty="0" smtClean="0"/>
              <a:t>’. </a:t>
            </a:r>
          </a:p>
          <a:p>
            <a:pPr algn="ctr"/>
            <a:r>
              <a:rPr lang="en-US" sz="1400" dirty="0" smtClean="0"/>
              <a:t>Li-re: L. </a:t>
            </a:r>
            <a:r>
              <a:rPr lang="en-US" sz="1400" dirty="0" err="1" smtClean="0"/>
              <a:t>Kodan</a:t>
            </a:r>
            <a:r>
              <a:rPr lang="en-US" sz="1400" dirty="0" smtClean="0"/>
              <a:t> (</a:t>
            </a:r>
            <a:r>
              <a:rPr lang="en-US" sz="1400" dirty="0" err="1" smtClean="0"/>
              <a:t>gynaecoloog</a:t>
            </a:r>
            <a:r>
              <a:rPr lang="en-US" sz="1400" dirty="0" smtClean="0"/>
              <a:t>), H. v </a:t>
            </a:r>
            <a:r>
              <a:rPr lang="en-US" sz="1400" dirty="0" err="1" smtClean="0"/>
              <a:t>Huisseling</a:t>
            </a:r>
            <a:r>
              <a:rPr lang="en-US" sz="1400" dirty="0" smtClean="0"/>
              <a:t> (</a:t>
            </a:r>
            <a:r>
              <a:rPr lang="en-US" sz="1400" dirty="0" err="1" smtClean="0"/>
              <a:t>gyn</a:t>
            </a:r>
            <a:r>
              <a:rPr lang="en-US" sz="1400" dirty="0" smtClean="0"/>
              <a:t> Gouda), Kim, S. </a:t>
            </a:r>
            <a:r>
              <a:rPr lang="en-US" sz="1400" dirty="0" err="1" smtClean="0"/>
              <a:t>Henar</a:t>
            </a:r>
            <a:r>
              <a:rPr lang="en-US" sz="1400" dirty="0" smtClean="0"/>
              <a:t> (AIOS </a:t>
            </a:r>
            <a:r>
              <a:rPr lang="en-US" sz="1400" dirty="0" err="1" smtClean="0"/>
              <a:t>Diak</a:t>
            </a:r>
            <a:r>
              <a:rPr lang="en-US" sz="1400" dirty="0" smtClean="0"/>
              <a:t>), G. </a:t>
            </a:r>
            <a:r>
              <a:rPr lang="en-US" sz="1400" dirty="0" err="1" smtClean="0"/>
              <a:t>Bhika</a:t>
            </a:r>
            <a:r>
              <a:rPr lang="en-US" sz="1400" dirty="0" smtClean="0"/>
              <a:t> (AIOS AZP), S. </a:t>
            </a:r>
            <a:r>
              <a:rPr lang="en-US" sz="1400" dirty="0" err="1" smtClean="0"/>
              <a:t>Goeptar</a:t>
            </a:r>
            <a:r>
              <a:rPr lang="en-US" sz="1400" dirty="0" smtClean="0"/>
              <a:t> (AIOS ‘s Lands)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6078437" y="450080"/>
            <a:ext cx="20089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Training </a:t>
            </a:r>
            <a:r>
              <a:rPr lang="en-US" sz="1400" b="1" dirty="0" err="1" smtClean="0"/>
              <a:t>voorbereiden</a:t>
            </a:r>
            <a:r>
              <a:rPr lang="en-US" sz="1400" b="1" dirty="0" smtClean="0"/>
              <a:t> </a:t>
            </a:r>
            <a:r>
              <a:rPr lang="en-US" sz="1400" dirty="0" smtClean="0"/>
              <a:t>met </a:t>
            </a:r>
            <a:r>
              <a:rPr lang="en-US" sz="1400" dirty="0" err="1" smtClean="0"/>
              <a:t>Zr</a:t>
            </a:r>
            <a:r>
              <a:rPr lang="en-US" sz="1400" dirty="0" smtClean="0"/>
              <a:t>. </a:t>
            </a:r>
            <a:r>
              <a:rPr lang="en-US" sz="1400" dirty="0" err="1" smtClean="0"/>
              <a:t>Amatdawoed</a:t>
            </a:r>
            <a:r>
              <a:rPr lang="en-US" sz="1400" dirty="0" smtClean="0"/>
              <a:t>, </a:t>
            </a:r>
            <a:r>
              <a:rPr lang="en-US" sz="1400" dirty="0" err="1" smtClean="0"/>
              <a:t>St.Vincencius</a:t>
            </a:r>
            <a:r>
              <a:rPr lang="en-US" sz="1400" dirty="0" smtClean="0"/>
              <a:t> ZH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1198880" y="4497700"/>
            <a:ext cx="660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/>
              <a:t>Fotoshoot</a:t>
            </a:r>
            <a:r>
              <a:rPr lang="en-US" sz="1400" b="1" dirty="0" smtClean="0"/>
              <a:t> met </a:t>
            </a:r>
            <a:r>
              <a:rPr lang="en-US" sz="1400" b="1" dirty="0" err="1" smtClean="0"/>
              <a:t>patienten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voor</a:t>
            </a:r>
            <a:r>
              <a:rPr lang="en-US" sz="1400" b="1" dirty="0" smtClean="0"/>
              <a:t> de website: </a:t>
            </a:r>
            <a:r>
              <a:rPr lang="en-US" sz="1400" b="1" dirty="0" smtClean="0">
                <a:hlinkClick r:id="rId5"/>
              </a:rPr>
              <a:t>www.surinameobstetrics.weebly.com</a:t>
            </a:r>
            <a:r>
              <a:rPr lang="en-US" sz="1400" b="1" dirty="0" smtClean="0"/>
              <a:t>  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6166184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5842"/>
          </a:xfrm>
        </p:spPr>
        <p:txBody>
          <a:bodyPr/>
          <a:lstStyle/>
          <a:p>
            <a:r>
              <a:rPr lang="en-US" b="1" dirty="0" smtClean="0">
                <a:solidFill>
                  <a:srgbClr val="3366FF"/>
                </a:solidFill>
              </a:rPr>
              <a:t>Prep-Day</a:t>
            </a:r>
            <a:endParaRPr lang="en-US" b="1" dirty="0">
              <a:solidFill>
                <a:srgbClr val="3366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657600"/>
            <a:ext cx="8386024" cy="2894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457200" y="1530980"/>
            <a:ext cx="83860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Donderdag</a:t>
            </a:r>
            <a:r>
              <a:rPr lang="en-US" sz="2400" b="1" dirty="0" smtClean="0"/>
              <a:t> 10 </a:t>
            </a:r>
            <a:r>
              <a:rPr lang="en-US" sz="2400" b="1" dirty="0" err="1" smtClean="0"/>
              <a:t>november</a:t>
            </a:r>
            <a:r>
              <a:rPr lang="en-US" sz="2400" b="1" dirty="0" smtClean="0"/>
              <a:t> 2016, 19:00 – 22:30</a:t>
            </a:r>
          </a:p>
          <a:p>
            <a:r>
              <a:rPr lang="en-US" sz="2400" dirty="0" err="1" smtClean="0"/>
              <a:t>Deel</a:t>
            </a:r>
            <a:r>
              <a:rPr lang="en-US" sz="2400" dirty="0" smtClean="0"/>
              <a:t> 1: </a:t>
            </a:r>
            <a:r>
              <a:rPr lang="en-US" sz="2400" dirty="0" err="1" smtClean="0"/>
              <a:t>simulatie</a:t>
            </a:r>
            <a:r>
              <a:rPr lang="en-US" sz="2400" dirty="0" smtClean="0"/>
              <a:t> training </a:t>
            </a:r>
            <a:r>
              <a:rPr lang="en-US" sz="2400" dirty="0" err="1" smtClean="0"/>
              <a:t>voorbereiding</a:t>
            </a:r>
            <a:endParaRPr lang="en-US" sz="2400" dirty="0" smtClean="0"/>
          </a:p>
          <a:p>
            <a:r>
              <a:rPr lang="en-US" sz="2400" dirty="0" err="1" smtClean="0"/>
              <a:t>Deel</a:t>
            </a:r>
            <a:r>
              <a:rPr lang="en-US" sz="2400" dirty="0" smtClean="0"/>
              <a:t> 2: </a:t>
            </a:r>
            <a:r>
              <a:rPr lang="en-US" sz="2400" dirty="0" err="1" smtClean="0"/>
              <a:t>discussie</a:t>
            </a:r>
            <a:r>
              <a:rPr lang="en-US" sz="2400" dirty="0" smtClean="0"/>
              <a:t> </a:t>
            </a:r>
            <a:r>
              <a:rPr lang="en-US" sz="2400" dirty="0" err="1" smtClean="0"/>
              <a:t>richtlijn</a:t>
            </a:r>
            <a:r>
              <a:rPr lang="en-US" sz="2400" dirty="0" smtClean="0"/>
              <a:t> </a:t>
            </a:r>
            <a:r>
              <a:rPr lang="en-US" sz="2400" dirty="0" err="1" smtClean="0"/>
              <a:t>fluxus</a:t>
            </a:r>
            <a:r>
              <a:rPr lang="en-US" sz="2400" dirty="0" smtClean="0"/>
              <a:t> &amp; pre-</a:t>
            </a:r>
            <a:r>
              <a:rPr lang="en-US" sz="2400" dirty="0" err="1" smtClean="0"/>
              <a:t>eclampsie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err="1" smtClean="0"/>
              <a:t>Aanwezig</a:t>
            </a:r>
            <a:r>
              <a:rPr lang="en-US" sz="2400" dirty="0" smtClean="0"/>
              <a:t>: 8 </a:t>
            </a:r>
            <a:r>
              <a:rPr lang="en-US" sz="2400" dirty="0" err="1" smtClean="0"/>
              <a:t>gynaecologen</a:t>
            </a:r>
            <a:r>
              <a:rPr lang="en-US" sz="2400" dirty="0" smtClean="0"/>
              <a:t>, 11 </a:t>
            </a:r>
            <a:r>
              <a:rPr lang="en-US" sz="2400" dirty="0" err="1" smtClean="0"/>
              <a:t>verloskundigen</a:t>
            </a:r>
            <a:r>
              <a:rPr lang="en-US" sz="2400" dirty="0" smtClean="0"/>
              <a:t>, 4 </a:t>
            </a:r>
            <a:r>
              <a:rPr lang="en-US" sz="2400" dirty="0" err="1" smtClean="0"/>
              <a:t>NLse</a:t>
            </a:r>
            <a:r>
              <a:rPr lang="en-US" sz="2400" dirty="0" smtClean="0"/>
              <a:t> profs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788143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4023360" cy="1143001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err="1" smtClean="0">
                <a:solidFill>
                  <a:srgbClr val="3366FF"/>
                </a:solidFill>
              </a:rPr>
              <a:t>Verloop</a:t>
            </a:r>
            <a:r>
              <a:rPr lang="en-US" b="1" dirty="0" smtClean="0">
                <a:solidFill>
                  <a:srgbClr val="3366FF"/>
                </a:solidFill>
              </a:rPr>
              <a:t> in </a:t>
            </a:r>
            <a:r>
              <a:rPr lang="en-US" b="1" dirty="0" err="1" smtClean="0">
                <a:solidFill>
                  <a:srgbClr val="3366FF"/>
                </a:solidFill>
              </a:rPr>
              <a:t>foto’s</a:t>
            </a:r>
            <a:r>
              <a:rPr lang="en-US" b="1" dirty="0" smtClean="0">
                <a:solidFill>
                  <a:srgbClr val="3366FF"/>
                </a:solidFill>
              </a:rPr>
              <a:t/>
            </a:r>
            <a:br>
              <a:rPr lang="en-US" b="1" dirty="0" smtClean="0">
                <a:solidFill>
                  <a:srgbClr val="3366FF"/>
                </a:solidFill>
              </a:rPr>
            </a:br>
            <a:r>
              <a:rPr lang="en-US" sz="2200" b="1" dirty="0" err="1" smtClean="0">
                <a:solidFill>
                  <a:srgbClr val="3366FF"/>
                </a:solidFill>
              </a:rPr>
              <a:t>Vrijdag</a:t>
            </a:r>
            <a:r>
              <a:rPr lang="en-US" sz="2200" b="1" dirty="0" smtClean="0">
                <a:solidFill>
                  <a:srgbClr val="3366FF"/>
                </a:solidFill>
              </a:rPr>
              <a:t> 11 </a:t>
            </a:r>
            <a:r>
              <a:rPr lang="en-US" sz="2200" b="1" dirty="0" err="1" smtClean="0">
                <a:solidFill>
                  <a:srgbClr val="3366FF"/>
                </a:solidFill>
              </a:rPr>
              <a:t>november</a:t>
            </a:r>
            <a:r>
              <a:rPr lang="en-US" sz="2200" b="1" dirty="0" smtClean="0">
                <a:solidFill>
                  <a:srgbClr val="3366FF"/>
                </a:solidFill>
              </a:rPr>
              <a:t> </a:t>
            </a:r>
            <a:br>
              <a:rPr lang="en-US" sz="2200" b="1" dirty="0" smtClean="0">
                <a:solidFill>
                  <a:srgbClr val="3366FF"/>
                </a:solidFill>
              </a:rPr>
            </a:br>
            <a:r>
              <a:rPr lang="en-US" sz="2200" b="1" dirty="0" smtClean="0">
                <a:solidFill>
                  <a:srgbClr val="3366FF"/>
                </a:solidFill>
              </a:rPr>
              <a:t>= </a:t>
            </a:r>
            <a:r>
              <a:rPr lang="en-US" sz="2200" b="1" dirty="0" err="1">
                <a:solidFill>
                  <a:srgbClr val="3366FF"/>
                </a:solidFill>
              </a:rPr>
              <a:t>I</a:t>
            </a:r>
            <a:r>
              <a:rPr lang="en-US" sz="2200" b="1" dirty="0" err="1" smtClean="0">
                <a:solidFill>
                  <a:srgbClr val="3366FF"/>
                </a:solidFill>
              </a:rPr>
              <a:t>nhaaldag</a:t>
            </a:r>
            <a:r>
              <a:rPr lang="en-US" sz="2200" b="1" dirty="0" smtClean="0">
                <a:solidFill>
                  <a:srgbClr val="3366FF"/>
                </a:solidFill>
              </a:rPr>
              <a:t> (PE + </a:t>
            </a:r>
            <a:r>
              <a:rPr lang="en-US" sz="2200" b="1" dirty="0" err="1" smtClean="0">
                <a:solidFill>
                  <a:srgbClr val="3366FF"/>
                </a:solidFill>
              </a:rPr>
              <a:t>fluxus</a:t>
            </a:r>
            <a:r>
              <a:rPr lang="en-US" sz="2200" b="1" dirty="0" smtClean="0">
                <a:solidFill>
                  <a:srgbClr val="3366FF"/>
                </a:solidFill>
              </a:rPr>
              <a:t>)</a:t>
            </a:r>
            <a:endParaRPr lang="en-US" sz="2200" b="1" dirty="0">
              <a:solidFill>
                <a:srgbClr val="3366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2748" t="21230"/>
          <a:stretch/>
        </p:blipFill>
        <p:spPr>
          <a:xfrm>
            <a:off x="290674" y="1643605"/>
            <a:ext cx="2739233" cy="1983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 rot="20821403">
            <a:off x="473231" y="1623798"/>
            <a:ext cx="1064043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/>
              <a:t>Registratie</a:t>
            </a:r>
            <a:endParaRPr lang="en-US" sz="1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0607" y="318317"/>
            <a:ext cx="4645150" cy="2970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0607" y="3288497"/>
            <a:ext cx="4645150" cy="2836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11585" r="3770"/>
          <a:stretch/>
        </p:blipFill>
        <p:spPr>
          <a:xfrm>
            <a:off x="290674" y="3626908"/>
            <a:ext cx="4019933" cy="30848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4310607" y="6129328"/>
            <a:ext cx="46451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4 </a:t>
            </a:r>
            <a:r>
              <a:rPr lang="en-US" sz="1600" b="1" dirty="0" err="1" smtClean="0"/>
              <a:t>groepen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voor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simulatie</a:t>
            </a:r>
            <a:r>
              <a:rPr lang="en-US" sz="1600" b="1" dirty="0" smtClean="0"/>
              <a:t> training </a:t>
            </a:r>
            <a:r>
              <a:rPr lang="en-US" sz="1600" dirty="0" smtClean="0"/>
              <a:t>(2 </a:t>
            </a:r>
            <a:r>
              <a:rPr lang="en-US" sz="1600" dirty="0" err="1" smtClean="0"/>
              <a:t>fluxus</a:t>
            </a:r>
            <a:r>
              <a:rPr lang="en-US" sz="1600" dirty="0" smtClean="0"/>
              <a:t> + 2 PE)</a:t>
            </a:r>
            <a:endParaRPr lang="en-US" sz="1600" b="1" dirty="0" smtClean="0"/>
          </a:p>
          <a:p>
            <a:pPr algn="ctr"/>
            <a:r>
              <a:rPr lang="en-US" sz="1600" dirty="0" smtClean="0"/>
              <a:t>70 </a:t>
            </a:r>
            <a:r>
              <a:rPr lang="en-US" sz="1600" dirty="0" err="1" smtClean="0"/>
              <a:t>deelnemers</a:t>
            </a:r>
            <a:endParaRPr lang="en-US" sz="16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41069">
            <a:off x="2830038" y="1793110"/>
            <a:ext cx="2489208" cy="18138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57769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261" y="274637"/>
            <a:ext cx="4023360" cy="1143001"/>
          </a:xfrm>
        </p:spPr>
        <p:txBody>
          <a:bodyPr>
            <a:normAutofit/>
          </a:bodyPr>
          <a:lstStyle/>
          <a:p>
            <a:r>
              <a:rPr lang="en-US" sz="2800" b="1" dirty="0" err="1" smtClean="0">
                <a:solidFill>
                  <a:schemeClr val="accent2"/>
                </a:solidFill>
              </a:rPr>
              <a:t>Zaterdag</a:t>
            </a:r>
            <a:r>
              <a:rPr lang="en-US" sz="2800" b="1" dirty="0" smtClean="0">
                <a:solidFill>
                  <a:schemeClr val="accent2"/>
                </a:solidFill>
              </a:rPr>
              <a:t> 12 </a:t>
            </a:r>
            <a:r>
              <a:rPr lang="en-US" sz="2800" b="1" dirty="0" err="1" smtClean="0">
                <a:solidFill>
                  <a:schemeClr val="accent2"/>
                </a:solidFill>
              </a:rPr>
              <a:t>november</a:t>
            </a:r>
            <a:r>
              <a:rPr lang="en-US" sz="2800" b="1" dirty="0" smtClean="0">
                <a:solidFill>
                  <a:schemeClr val="accent2"/>
                </a:solidFill>
              </a:rPr>
              <a:t> </a:t>
            </a:r>
            <a:br>
              <a:rPr lang="en-US" sz="2800" b="1" dirty="0" smtClean="0">
                <a:solidFill>
                  <a:schemeClr val="accent2"/>
                </a:solidFill>
              </a:rPr>
            </a:br>
            <a:r>
              <a:rPr lang="en-US" sz="2800" b="1" dirty="0" err="1" smtClean="0">
                <a:solidFill>
                  <a:schemeClr val="accent2"/>
                </a:solidFill>
              </a:rPr>
              <a:t>Fluxus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0261" y="3616960"/>
            <a:ext cx="3261666" cy="58477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6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groepen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voor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simulatie</a:t>
            </a:r>
            <a:r>
              <a:rPr lang="en-US" sz="1600" b="1" dirty="0" smtClean="0"/>
              <a:t> training </a:t>
            </a:r>
            <a:endParaRPr lang="en-US" sz="1600" dirty="0"/>
          </a:p>
          <a:p>
            <a:pPr algn="ctr"/>
            <a:r>
              <a:rPr lang="en-US" sz="1600" dirty="0" smtClean="0"/>
              <a:t>135 </a:t>
            </a:r>
            <a:r>
              <a:rPr lang="en-US" sz="1600" dirty="0" err="1" smtClean="0"/>
              <a:t>deelnemers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9920" y="468803"/>
            <a:ext cx="4515837" cy="30363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663917" y="468803"/>
            <a:ext cx="3291840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1" dirty="0" err="1" smtClean="0">
                <a:solidFill>
                  <a:schemeClr val="tx1"/>
                </a:solidFill>
              </a:rPr>
              <a:t>Discussie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na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</a:t>
            </a:r>
            <a:r>
              <a:rPr lang="en-US" sz="1200" b="1" dirty="0" err="1" smtClean="0">
                <a:solidFill>
                  <a:schemeClr val="tx1"/>
                </a:solidFill>
              </a:rPr>
              <a:t>aternale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Sterfte</a:t>
            </a:r>
            <a:r>
              <a:rPr lang="en-US" sz="1200" b="1" dirty="0" smtClean="0">
                <a:solidFill>
                  <a:schemeClr val="tx1"/>
                </a:solidFill>
              </a:rPr>
              <a:t> Data </a:t>
            </a:r>
            <a:r>
              <a:rPr lang="en-US" sz="1200" b="1" dirty="0" err="1" smtClean="0">
                <a:solidFill>
                  <a:schemeClr val="tx1"/>
                </a:solidFill>
              </a:rPr>
              <a:t>presentatie</a:t>
            </a:r>
            <a:r>
              <a:rPr lang="en-US" sz="1200" b="1" dirty="0" smtClean="0">
                <a:solidFill>
                  <a:schemeClr val="tx1"/>
                </a:solidFill>
              </a:rPr>
              <a:t> door K. Verschueren (</a:t>
            </a:r>
            <a:r>
              <a:rPr lang="en-US" sz="1200" b="1" dirty="0" err="1" smtClean="0">
                <a:solidFill>
                  <a:schemeClr val="tx1"/>
                </a:solidFill>
              </a:rPr>
              <a:t>zie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bijlage</a:t>
            </a:r>
            <a:r>
              <a:rPr lang="en-US" sz="1200" b="1" dirty="0" smtClean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635" y="4310572"/>
            <a:ext cx="3281986" cy="2438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82160" y="3705472"/>
            <a:ext cx="4139917" cy="30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4582160" y="6287307"/>
            <a:ext cx="4139917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Prof. J. van </a:t>
            </a:r>
            <a:r>
              <a:rPr lang="en-US" sz="1200" b="1" dirty="0" err="1" smtClean="0">
                <a:solidFill>
                  <a:schemeClr val="tx1"/>
                </a:solidFill>
              </a:rPr>
              <a:t>Roosmalen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demonstreert</a:t>
            </a:r>
            <a:r>
              <a:rPr lang="en-US" sz="1200" b="1" dirty="0" smtClean="0">
                <a:solidFill>
                  <a:schemeClr val="tx1"/>
                </a:solidFill>
              </a:rPr>
              <a:t> hoe van </a:t>
            </a:r>
            <a:r>
              <a:rPr lang="en-US" sz="1200" b="1" dirty="0" err="1" smtClean="0">
                <a:solidFill>
                  <a:schemeClr val="tx1"/>
                </a:solidFill>
              </a:rPr>
              <a:t>een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condoom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een</a:t>
            </a:r>
            <a:r>
              <a:rPr lang="en-US" sz="1200" b="1" dirty="0" smtClean="0">
                <a:solidFill>
                  <a:schemeClr val="tx1"/>
                </a:solidFill>
              </a:rPr>
              <a:t> intra-</a:t>
            </a:r>
            <a:r>
              <a:rPr lang="en-US" sz="1200" b="1" dirty="0" err="1" smtClean="0">
                <a:solidFill>
                  <a:schemeClr val="tx1"/>
                </a:solidFill>
              </a:rPr>
              <a:t>uteriene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ballon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te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maken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 rot="20754953">
            <a:off x="1088746" y="5398828"/>
            <a:ext cx="1331708" cy="27699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1" dirty="0" err="1" smtClean="0">
                <a:solidFill>
                  <a:schemeClr val="tx1"/>
                </a:solidFill>
              </a:rPr>
              <a:t>Simulatie</a:t>
            </a:r>
            <a:r>
              <a:rPr lang="en-US" sz="1200" b="1" dirty="0" smtClean="0">
                <a:solidFill>
                  <a:schemeClr val="tx1"/>
                </a:solidFill>
              </a:rPr>
              <a:t> training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b="16726"/>
          <a:stretch/>
        </p:blipFill>
        <p:spPr>
          <a:xfrm>
            <a:off x="568960" y="1501475"/>
            <a:ext cx="3569055" cy="20037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577171" y="1501475"/>
            <a:ext cx="2017299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Prof. K. </a:t>
            </a:r>
            <a:r>
              <a:rPr lang="en-US" sz="1200" b="1" dirty="0" err="1" smtClean="0">
                <a:solidFill>
                  <a:schemeClr val="tx1"/>
                </a:solidFill>
              </a:rPr>
              <a:t>Bloemenkamp</a:t>
            </a:r>
            <a:r>
              <a:rPr lang="en-US" sz="1200" b="1" dirty="0" smtClean="0">
                <a:solidFill>
                  <a:schemeClr val="tx1"/>
                </a:solidFill>
              </a:rPr>
              <a:t>, </a:t>
            </a:r>
            <a:r>
              <a:rPr lang="en-US" sz="1200" b="1" dirty="0" err="1" smtClean="0">
                <a:solidFill>
                  <a:schemeClr val="tx1"/>
                </a:solidFill>
              </a:rPr>
              <a:t>discussie</a:t>
            </a:r>
            <a:r>
              <a:rPr lang="en-US" sz="1200" b="1" dirty="0" smtClean="0">
                <a:solidFill>
                  <a:schemeClr val="tx1"/>
                </a:solidFill>
              </a:rPr>
              <a:t> moderator </a:t>
            </a:r>
            <a:r>
              <a:rPr lang="en-US" sz="1200" b="1" dirty="0" err="1" smtClean="0">
                <a:solidFill>
                  <a:schemeClr val="tx1"/>
                </a:solidFill>
              </a:rPr>
              <a:t>tijdens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fluxus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richtlijn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bespreking</a:t>
            </a:r>
            <a:endParaRPr lang="en-US" sz="1200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3865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4947920" cy="1143001"/>
          </a:xfrm>
        </p:spPr>
        <p:txBody>
          <a:bodyPr>
            <a:noAutofit/>
          </a:bodyPr>
          <a:lstStyle/>
          <a:p>
            <a:r>
              <a:rPr lang="en-US" sz="2800" b="1" dirty="0" err="1" smtClean="0">
                <a:solidFill>
                  <a:srgbClr val="008000"/>
                </a:solidFill>
              </a:rPr>
              <a:t>Zondag</a:t>
            </a:r>
            <a:r>
              <a:rPr lang="en-US" sz="2800" b="1" dirty="0" smtClean="0">
                <a:solidFill>
                  <a:srgbClr val="008000"/>
                </a:solidFill>
              </a:rPr>
              <a:t> 12 </a:t>
            </a:r>
            <a:r>
              <a:rPr lang="en-US" sz="2800" b="1" dirty="0" err="1" smtClean="0">
                <a:solidFill>
                  <a:srgbClr val="008000"/>
                </a:solidFill>
              </a:rPr>
              <a:t>november</a:t>
            </a:r>
            <a:r>
              <a:rPr lang="en-US" sz="2800" b="1" dirty="0" smtClean="0">
                <a:solidFill>
                  <a:srgbClr val="008000"/>
                </a:solidFill>
              </a:rPr>
              <a:t> </a:t>
            </a:r>
            <a:r>
              <a:rPr lang="en-US" sz="2800" b="1" dirty="0">
                <a:solidFill>
                  <a:srgbClr val="008000"/>
                </a:solidFill>
              </a:rPr>
              <a:t/>
            </a:r>
            <a:br>
              <a:rPr lang="en-US" sz="2800" b="1" dirty="0">
                <a:solidFill>
                  <a:srgbClr val="008000"/>
                </a:solidFill>
              </a:rPr>
            </a:br>
            <a:r>
              <a:rPr lang="en-US" sz="2800" b="1" dirty="0" err="1" smtClean="0">
                <a:solidFill>
                  <a:srgbClr val="008000"/>
                </a:solidFill>
              </a:rPr>
              <a:t>Hypertensieve</a:t>
            </a:r>
            <a:r>
              <a:rPr lang="en-US" sz="2800" b="1" dirty="0" smtClean="0">
                <a:solidFill>
                  <a:srgbClr val="008000"/>
                </a:solidFill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</a:rPr>
              <a:t>aandoeningen</a:t>
            </a:r>
            <a:endParaRPr lang="en-US" sz="2800" b="1" dirty="0">
              <a:solidFill>
                <a:srgbClr val="008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6882" y="1537008"/>
            <a:ext cx="2995713" cy="58477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6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groepen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voor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simulatie</a:t>
            </a:r>
            <a:r>
              <a:rPr lang="en-US" sz="1600" b="1" dirty="0" smtClean="0"/>
              <a:t> training </a:t>
            </a:r>
            <a:endParaRPr lang="en-US" sz="1600" dirty="0"/>
          </a:p>
          <a:p>
            <a:pPr algn="ctr"/>
            <a:r>
              <a:rPr lang="en-US" sz="1600" dirty="0" smtClean="0"/>
              <a:t>125 </a:t>
            </a:r>
            <a:r>
              <a:rPr lang="en-US" sz="1600" dirty="0" err="1" smtClean="0"/>
              <a:t>deelnemers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79439" y="2397760"/>
            <a:ext cx="3300873" cy="20421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79439" y="175215"/>
            <a:ext cx="3276317" cy="20595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54883" y="4592319"/>
            <a:ext cx="3300873" cy="20497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200" y="2234777"/>
            <a:ext cx="2944913" cy="22051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/>
          <a:srcRect l="7790" r="9272"/>
          <a:stretch/>
        </p:blipFill>
        <p:spPr>
          <a:xfrm>
            <a:off x="3301153" y="4592319"/>
            <a:ext cx="2228284" cy="20497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01152" y="1564640"/>
            <a:ext cx="2228284" cy="28752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3201" y="4592319"/>
            <a:ext cx="2949394" cy="20497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5654883" y="4162921"/>
            <a:ext cx="2453357" cy="27699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1" dirty="0" err="1" smtClean="0">
                <a:solidFill>
                  <a:schemeClr val="tx1"/>
                </a:solidFill>
              </a:rPr>
              <a:t>Discussie</a:t>
            </a:r>
            <a:r>
              <a:rPr lang="en-US" sz="1200" b="1" dirty="0" smtClean="0">
                <a:solidFill>
                  <a:schemeClr val="tx1"/>
                </a:solidFill>
              </a:rPr>
              <a:t> pre-</a:t>
            </a:r>
            <a:r>
              <a:rPr lang="en-US" sz="1200" b="1" dirty="0" err="1" smtClean="0">
                <a:solidFill>
                  <a:schemeClr val="tx1"/>
                </a:solidFill>
              </a:rPr>
              <a:t>eclampsie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richtlijn</a:t>
            </a:r>
            <a:endParaRPr lang="en-US" sz="1200" b="1" dirty="0" smtClean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79439" y="1947618"/>
            <a:ext cx="2676317" cy="27699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Drs. </a:t>
            </a:r>
            <a:r>
              <a:rPr lang="en-US" sz="1200" b="1" dirty="0" err="1" smtClean="0">
                <a:solidFill>
                  <a:schemeClr val="tx1"/>
                </a:solidFill>
              </a:rPr>
              <a:t>Lisonne</a:t>
            </a:r>
            <a:r>
              <a:rPr lang="en-US" sz="1200" b="1" dirty="0" smtClean="0">
                <a:solidFill>
                  <a:schemeClr val="tx1"/>
                </a:solidFill>
              </a:rPr>
              <a:t>, </a:t>
            </a:r>
            <a:r>
              <a:rPr lang="en-US" sz="1200" b="1" dirty="0" err="1" smtClean="0">
                <a:solidFill>
                  <a:schemeClr val="tx1"/>
                </a:solidFill>
              </a:rPr>
              <a:t>kinderarts</a:t>
            </a:r>
            <a:r>
              <a:rPr lang="en-US" sz="1200" b="1" dirty="0" smtClean="0">
                <a:solidFill>
                  <a:schemeClr val="tx1"/>
                </a:solidFill>
              </a:rPr>
              <a:t> (</a:t>
            </a:r>
            <a:r>
              <a:rPr lang="en-US" sz="1200" b="1" dirty="0" err="1" smtClean="0">
                <a:solidFill>
                  <a:schemeClr val="tx1"/>
                </a:solidFill>
              </a:rPr>
              <a:t>neonatalogie</a:t>
            </a:r>
            <a:r>
              <a:rPr lang="en-US" sz="1200" b="1" dirty="0" smtClean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741920" y="4602479"/>
            <a:ext cx="1213836" cy="27699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Drs. </a:t>
            </a:r>
            <a:r>
              <a:rPr lang="en-US" sz="1200" b="1" dirty="0" err="1" smtClean="0">
                <a:solidFill>
                  <a:schemeClr val="tx1"/>
                </a:solidFill>
              </a:rPr>
              <a:t>Kodan</a:t>
            </a:r>
            <a:r>
              <a:rPr lang="en-US" sz="1200" b="1" dirty="0" smtClean="0">
                <a:solidFill>
                  <a:schemeClr val="tx1"/>
                </a:solidFill>
              </a:rPr>
              <a:t>, AZP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911600" y="6365056"/>
            <a:ext cx="1617836" cy="27699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Drs. Mohan, ‘s Lands</a:t>
            </a:r>
          </a:p>
        </p:txBody>
      </p:sp>
    </p:spTree>
    <p:extLst>
      <p:ext uri="{BB962C8B-B14F-4D97-AF65-F5344CB8AC3E}">
        <p14:creationId xmlns:p14="http://schemas.microsoft.com/office/powerpoint/2010/main" val="29259361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012" y="259968"/>
            <a:ext cx="3717180" cy="36230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71827">
            <a:off x="7242952" y="1817648"/>
            <a:ext cx="1964848" cy="2346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0192" y="254635"/>
            <a:ext cx="2794048" cy="3628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t="16616"/>
          <a:stretch/>
        </p:blipFill>
        <p:spPr>
          <a:xfrm>
            <a:off x="487680" y="3972560"/>
            <a:ext cx="8209280" cy="2790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6435" y="3657759"/>
            <a:ext cx="2318445" cy="62960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3600" b="1" dirty="0" err="1" smtClean="0"/>
              <a:t>Afsluiting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9432326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4960" y="294112"/>
            <a:ext cx="3312160" cy="731202"/>
          </a:xfrm>
        </p:spPr>
        <p:txBody>
          <a:bodyPr>
            <a:noAutofit/>
          </a:bodyPr>
          <a:lstStyle/>
          <a:p>
            <a:r>
              <a:rPr lang="en-US" b="1" dirty="0" err="1" smtClean="0">
                <a:solidFill>
                  <a:srgbClr val="3366FF"/>
                </a:solidFill>
              </a:rPr>
              <a:t>Evaluatie</a:t>
            </a:r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02560" y="939968"/>
            <a:ext cx="3535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3366FF"/>
                </a:solidFill>
              </a:rPr>
              <a:t>223</a:t>
            </a:r>
            <a:r>
              <a:rPr lang="en-US" dirty="0" smtClean="0">
                <a:solidFill>
                  <a:srgbClr val="3366FF"/>
                </a:solidFill>
              </a:rPr>
              <a:t> </a:t>
            </a:r>
            <a:r>
              <a:rPr lang="en-US" dirty="0" err="1" smtClean="0">
                <a:solidFill>
                  <a:srgbClr val="3366FF"/>
                </a:solidFill>
              </a:rPr>
              <a:t>mensen</a:t>
            </a:r>
            <a:r>
              <a:rPr lang="en-US" dirty="0" smtClean="0">
                <a:solidFill>
                  <a:srgbClr val="3366FF"/>
                </a:solidFill>
              </a:rPr>
              <a:t> over 3 </a:t>
            </a:r>
            <a:r>
              <a:rPr lang="en-US" dirty="0" err="1" smtClean="0">
                <a:solidFill>
                  <a:srgbClr val="3366FF"/>
                </a:solidFill>
              </a:rPr>
              <a:t>dagen</a:t>
            </a:r>
            <a:r>
              <a:rPr lang="en-US" dirty="0" smtClean="0">
                <a:solidFill>
                  <a:srgbClr val="3366FF"/>
                </a:solidFill>
              </a:rPr>
              <a:t> </a:t>
            </a:r>
            <a:r>
              <a:rPr lang="en-US" dirty="0" err="1" smtClean="0">
                <a:solidFill>
                  <a:srgbClr val="3366FF"/>
                </a:solidFill>
              </a:rPr>
              <a:t>verspreid</a:t>
            </a:r>
            <a:endParaRPr lang="en-US" b="1" dirty="0" smtClean="0">
              <a:solidFill>
                <a:srgbClr val="3366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240387" y="1351019"/>
            <a:ext cx="4480349" cy="642112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40960" y="1309300"/>
            <a:ext cx="38303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Trainers / Profs / </a:t>
            </a:r>
            <a:r>
              <a:rPr lang="en-US" b="1" dirty="0" err="1"/>
              <a:t>organisatie</a:t>
            </a:r>
            <a:r>
              <a:rPr lang="en-US" b="1" dirty="0"/>
              <a:t> / </a:t>
            </a:r>
            <a:r>
              <a:rPr lang="en-US" b="1" dirty="0" err="1"/>
              <a:t>direkteuren</a:t>
            </a:r>
            <a:r>
              <a:rPr lang="en-US" b="1" dirty="0"/>
              <a:t> </a:t>
            </a:r>
            <a:r>
              <a:rPr lang="en-US" b="1" dirty="0" err="1"/>
              <a:t>ziekenhuizen</a:t>
            </a:r>
            <a:r>
              <a:rPr lang="en-US" b="1" dirty="0"/>
              <a:t>: </a:t>
            </a:r>
          </a:p>
          <a:p>
            <a:pPr marL="342900" indent="-342900">
              <a:buFont typeface="Wingdings" charset="2"/>
              <a:buChar char="ü"/>
            </a:pPr>
            <a:r>
              <a:rPr lang="en-US" dirty="0" err="1"/>
              <a:t>Vrijdag</a:t>
            </a:r>
            <a:r>
              <a:rPr lang="en-US" dirty="0"/>
              <a:t> 22. </a:t>
            </a:r>
            <a:r>
              <a:rPr lang="en-US" dirty="0" err="1"/>
              <a:t>Zaterdag</a:t>
            </a:r>
            <a:r>
              <a:rPr lang="en-US" dirty="0"/>
              <a:t> 37. </a:t>
            </a:r>
            <a:r>
              <a:rPr lang="en-US" dirty="0" err="1"/>
              <a:t>Zondag</a:t>
            </a:r>
            <a:r>
              <a:rPr lang="en-US" dirty="0"/>
              <a:t> 48.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68960" y="13093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err="1"/>
              <a:t>Deelnemers</a:t>
            </a:r>
            <a:r>
              <a:rPr lang="en-US" b="1" dirty="0"/>
              <a:t>: </a:t>
            </a:r>
          </a:p>
          <a:p>
            <a:pPr marL="342900" indent="-342900">
              <a:buFont typeface="Wingdings" charset="2"/>
              <a:buChar char="ü"/>
            </a:pPr>
            <a:r>
              <a:rPr lang="en-US" dirty="0" err="1"/>
              <a:t>Vrijdag</a:t>
            </a:r>
            <a:r>
              <a:rPr lang="en-US" dirty="0"/>
              <a:t>: 70. </a:t>
            </a:r>
            <a:r>
              <a:rPr lang="en-US" dirty="0" err="1"/>
              <a:t>Zaterdag</a:t>
            </a:r>
            <a:r>
              <a:rPr lang="en-US" dirty="0"/>
              <a:t>: 135. </a:t>
            </a:r>
            <a:r>
              <a:rPr lang="en-US" dirty="0" err="1"/>
              <a:t>Zondag</a:t>
            </a:r>
            <a:r>
              <a:rPr lang="en-US" dirty="0"/>
              <a:t>: 128.</a:t>
            </a:r>
          </a:p>
          <a:p>
            <a:pPr marL="342900" lvl="1" indent="-342900">
              <a:buFont typeface="Wingdings" charset="2"/>
              <a:buChar char="ü"/>
            </a:pPr>
            <a:r>
              <a:rPr lang="en-US" dirty="0"/>
              <a:t>110 </a:t>
            </a:r>
            <a:r>
              <a:rPr lang="en-US" dirty="0" err="1"/>
              <a:t>mensen</a:t>
            </a:r>
            <a:r>
              <a:rPr lang="en-US" dirty="0"/>
              <a:t> </a:t>
            </a:r>
            <a:r>
              <a:rPr lang="en-US" dirty="0" err="1" smtClean="0"/>
              <a:t>hebben</a:t>
            </a:r>
            <a:r>
              <a:rPr lang="en-US" dirty="0" smtClean="0"/>
              <a:t> </a:t>
            </a:r>
            <a:r>
              <a:rPr lang="en-US" dirty="0"/>
              <a:t>2 </a:t>
            </a:r>
            <a:r>
              <a:rPr lang="en-US" dirty="0" err="1" smtClean="0"/>
              <a:t>dagen</a:t>
            </a:r>
            <a:r>
              <a:rPr lang="en-US" dirty="0" smtClean="0"/>
              <a:t> </a:t>
            </a:r>
            <a:r>
              <a:rPr lang="en-US" dirty="0" err="1" smtClean="0"/>
              <a:t>deelgenomen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4233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070918">
            <a:off x="457200" y="889789"/>
            <a:ext cx="3312160" cy="731202"/>
          </a:xfrm>
        </p:spPr>
        <p:txBody>
          <a:bodyPr>
            <a:noAutofit/>
          </a:bodyPr>
          <a:lstStyle/>
          <a:p>
            <a:r>
              <a:rPr lang="en-US" sz="5400" b="1" dirty="0" err="1" smtClean="0">
                <a:solidFill>
                  <a:srgbClr val="3366FF"/>
                </a:solidFill>
              </a:rPr>
              <a:t>Evaluaties</a:t>
            </a:r>
            <a:endParaRPr lang="en-US" sz="5400" b="1" dirty="0">
              <a:solidFill>
                <a:srgbClr val="3366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42" y="2699279"/>
            <a:ext cx="6073697" cy="42228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7106">
            <a:off x="3698540" y="112682"/>
            <a:ext cx="5605299" cy="3992389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324344" y="4512065"/>
            <a:ext cx="776559" cy="7312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>
                <a:solidFill>
                  <a:srgbClr val="3366FF"/>
                </a:solidFill>
              </a:rPr>
              <a:t>+</a:t>
            </a:r>
            <a:endParaRPr lang="en-US" sz="5400" b="1" dirty="0">
              <a:solidFill>
                <a:srgbClr val="3366FF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900424" y="1443599"/>
            <a:ext cx="776559" cy="7312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>
                <a:solidFill>
                  <a:srgbClr val="3366FF"/>
                </a:solidFill>
              </a:rPr>
              <a:t>+</a:t>
            </a:r>
            <a:endParaRPr lang="en-US" sz="5400" b="1" dirty="0">
              <a:solidFill>
                <a:srgbClr val="3366FF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367441" y="0"/>
            <a:ext cx="776559" cy="7312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>
                <a:solidFill>
                  <a:srgbClr val="3366FF"/>
                </a:solidFill>
              </a:rPr>
              <a:t>+</a:t>
            </a:r>
            <a:endParaRPr lang="en-US" sz="5400" b="1" dirty="0">
              <a:solidFill>
                <a:srgbClr val="3366FF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9543" y="0"/>
            <a:ext cx="776559" cy="7312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>
                <a:solidFill>
                  <a:srgbClr val="3366FF"/>
                </a:solidFill>
              </a:rPr>
              <a:t>+</a:t>
            </a:r>
            <a:endParaRPr lang="en-US" sz="5400" b="1" dirty="0">
              <a:solidFill>
                <a:srgbClr val="3366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7422" y="1870542"/>
            <a:ext cx="31292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TOPS</a:t>
            </a:r>
          </a:p>
          <a:p>
            <a:pPr algn="ctr"/>
            <a:r>
              <a:rPr lang="en-US" dirty="0" err="1" smtClean="0"/>
              <a:t>Goede</a:t>
            </a:r>
            <a:r>
              <a:rPr lang="en-US" dirty="0" smtClean="0"/>
              <a:t> </a:t>
            </a:r>
            <a:r>
              <a:rPr lang="en-US" dirty="0" err="1" smtClean="0"/>
              <a:t>organisatie</a:t>
            </a:r>
            <a:endParaRPr lang="en-US" dirty="0" smtClean="0"/>
          </a:p>
          <a:p>
            <a:pPr algn="ctr"/>
            <a:r>
              <a:rPr lang="en-US" dirty="0" err="1" smtClean="0"/>
              <a:t>Behoefte</a:t>
            </a:r>
            <a:r>
              <a:rPr lang="en-US" dirty="0" smtClean="0"/>
              <a:t> </a:t>
            </a:r>
            <a:r>
              <a:rPr lang="en-US" dirty="0" err="1" smtClean="0"/>
              <a:t>aan</a:t>
            </a:r>
            <a:r>
              <a:rPr lang="en-US" dirty="0" smtClean="0"/>
              <a:t> </a:t>
            </a:r>
            <a:r>
              <a:rPr lang="en-US" dirty="0" err="1" smtClean="0"/>
              <a:t>meer</a:t>
            </a:r>
            <a:r>
              <a:rPr lang="en-US" dirty="0" smtClean="0"/>
              <a:t> </a:t>
            </a:r>
            <a:r>
              <a:rPr lang="en-US" dirty="0" err="1" smtClean="0"/>
              <a:t>trainingen</a:t>
            </a:r>
            <a:r>
              <a:rPr lang="en-US" dirty="0" smtClean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013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3366FF"/>
                </a:solidFill>
              </a:rPr>
              <a:t>Commissie</a:t>
            </a:r>
            <a:r>
              <a:rPr lang="en-US" b="1" dirty="0" smtClean="0">
                <a:solidFill>
                  <a:srgbClr val="3366FF"/>
                </a:solidFill>
              </a:rPr>
              <a:t> </a:t>
            </a:r>
            <a:r>
              <a:rPr lang="en-US" b="1" dirty="0" err="1" smtClean="0">
                <a:solidFill>
                  <a:srgbClr val="3366FF"/>
                </a:solidFill>
              </a:rPr>
              <a:t>MaMS</a:t>
            </a:r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4126"/>
            <a:ext cx="8229600" cy="5125781"/>
          </a:xfrm>
        </p:spPr>
        <p:txBody>
          <a:bodyPr>
            <a:normAutofit/>
          </a:bodyPr>
          <a:lstStyle/>
          <a:p>
            <a:r>
              <a:rPr lang="en-US" sz="2400" b="1" dirty="0" err="1" smtClean="0"/>
              <a:t>Leden</a:t>
            </a:r>
            <a:r>
              <a:rPr lang="en-US" sz="2400" b="1" dirty="0"/>
              <a:t>: </a:t>
            </a:r>
            <a:r>
              <a:rPr lang="en-US" sz="2400" dirty="0"/>
              <a:t>3 </a:t>
            </a:r>
            <a:r>
              <a:rPr lang="en-US" sz="2400" dirty="0" err="1"/>
              <a:t>gynaecologen</a:t>
            </a:r>
            <a:r>
              <a:rPr lang="en-US" sz="2400" dirty="0"/>
              <a:t>, 1 internist, 1 arts van het Bureau </a:t>
            </a:r>
            <a:r>
              <a:rPr lang="en-US" sz="2400" dirty="0" err="1"/>
              <a:t>Openbare</a:t>
            </a:r>
            <a:r>
              <a:rPr lang="en-US" sz="2400" dirty="0"/>
              <a:t> </a:t>
            </a:r>
            <a:r>
              <a:rPr lang="en-US" sz="2400" dirty="0" err="1"/>
              <a:t>Gezondheidsdienst</a:t>
            </a:r>
            <a:r>
              <a:rPr lang="en-US" sz="2400" dirty="0"/>
              <a:t> (BOG) en 1 arts van het </a:t>
            </a:r>
            <a:r>
              <a:rPr lang="en-US" sz="2400" dirty="0" err="1"/>
              <a:t>Ministerie</a:t>
            </a:r>
            <a:r>
              <a:rPr lang="en-US" sz="2400" dirty="0"/>
              <a:t> van </a:t>
            </a:r>
            <a:r>
              <a:rPr lang="en-US" sz="2400" dirty="0" err="1" smtClean="0"/>
              <a:t>Volksgezondheid</a:t>
            </a:r>
            <a:endParaRPr lang="en-US" sz="2400" dirty="0" smtClean="0"/>
          </a:p>
          <a:p>
            <a:pPr marL="0" indent="0">
              <a:buNone/>
            </a:pPr>
            <a:endParaRPr lang="en-US" sz="1200" i="1" dirty="0" smtClean="0"/>
          </a:p>
          <a:p>
            <a:pPr marL="0" indent="0">
              <a:buNone/>
            </a:pPr>
            <a:r>
              <a:rPr lang="en-US" sz="2400" i="1" dirty="0" smtClean="0"/>
              <a:t>Taken:</a:t>
            </a:r>
          </a:p>
          <a:p>
            <a:r>
              <a:rPr lang="en-US" sz="2400" b="1" dirty="0" smtClean="0"/>
              <a:t>Surveillance</a:t>
            </a:r>
            <a:r>
              <a:rPr lang="en-US" sz="2400" dirty="0" smtClean="0"/>
              <a:t> </a:t>
            </a:r>
            <a:r>
              <a:rPr lang="en-US" sz="2400" dirty="0" err="1"/>
              <a:t>maternale</a:t>
            </a:r>
            <a:r>
              <a:rPr lang="en-US" sz="2400" dirty="0"/>
              <a:t> </a:t>
            </a:r>
            <a:r>
              <a:rPr lang="en-US" sz="2400" dirty="0" err="1"/>
              <a:t>sterftes</a:t>
            </a:r>
            <a:r>
              <a:rPr lang="en-US" sz="2400" dirty="0"/>
              <a:t> </a:t>
            </a:r>
            <a:r>
              <a:rPr lang="en-US" sz="2400" dirty="0" err="1"/>
              <a:t>i.s.m</a:t>
            </a:r>
            <a:r>
              <a:rPr lang="en-US" sz="2400" dirty="0"/>
              <a:t>. het BOG en het </a:t>
            </a:r>
            <a:r>
              <a:rPr lang="en-US" sz="2400" dirty="0" err="1"/>
              <a:t>Ministerie</a:t>
            </a:r>
            <a:r>
              <a:rPr lang="en-US" sz="2400" dirty="0"/>
              <a:t> van </a:t>
            </a:r>
            <a:r>
              <a:rPr lang="en-US" sz="2400" dirty="0" err="1" smtClean="0"/>
              <a:t>Volksgezondheid</a:t>
            </a:r>
            <a:endParaRPr lang="en-US" sz="2400" dirty="0" smtClean="0"/>
          </a:p>
          <a:p>
            <a:r>
              <a:rPr lang="en-US" sz="2400" b="1" dirty="0" smtClean="0"/>
              <a:t>Verbal autopsy</a:t>
            </a:r>
          </a:p>
          <a:p>
            <a:r>
              <a:rPr lang="en-US" sz="2400" b="1" dirty="0" smtClean="0"/>
              <a:t>Audits</a:t>
            </a:r>
            <a:r>
              <a:rPr lang="en-US" sz="2400" dirty="0" smtClean="0"/>
              <a:t> </a:t>
            </a:r>
            <a:r>
              <a:rPr lang="en-US" sz="2400" dirty="0" err="1"/>
              <a:t>maternale</a:t>
            </a:r>
            <a:r>
              <a:rPr lang="en-US" sz="2400" dirty="0"/>
              <a:t> </a:t>
            </a:r>
            <a:r>
              <a:rPr lang="en-US" sz="2400" dirty="0" err="1" smtClean="0"/>
              <a:t>sterftes</a:t>
            </a:r>
            <a:endParaRPr lang="en-US" sz="2400" dirty="0" smtClean="0"/>
          </a:p>
          <a:p>
            <a:r>
              <a:rPr lang="en-US" sz="2400" b="1" dirty="0" err="1" smtClean="0"/>
              <a:t>Analyse</a:t>
            </a:r>
            <a:r>
              <a:rPr lang="en-US" sz="2400" dirty="0" smtClean="0"/>
              <a:t> </a:t>
            </a:r>
            <a:r>
              <a:rPr lang="en-US" sz="2400" dirty="0" err="1"/>
              <a:t>resultaten</a:t>
            </a:r>
            <a:r>
              <a:rPr lang="en-US" sz="2400" dirty="0"/>
              <a:t> </a:t>
            </a:r>
            <a:r>
              <a:rPr lang="en-US" sz="2400" dirty="0" err="1" smtClean="0"/>
              <a:t>alle</a:t>
            </a:r>
            <a:r>
              <a:rPr lang="en-US" sz="2400" dirty="0" smtClean="0"/>
              <a:t> </a:t>
            </a:r>
            <a:r>
              <a:rPr lang="en-US" sz="2400" dirty="0" err="1" smtClean="0"/>
              <a:t>sterftes</a:t>
            </a:r>
            <a:endParaRPr lang="en-US" sz="2400" dirty="0" smtClean="0"/>
          </a:p>
          <a:p>
            <a:r>
              <a:rPr lang="en-US" sz="2400" b="1" dirty="0" smtClean="0"/>
              <a:t>Recommendations</a:t>
            </a:r>
            <a:r>
              <a:rPr lang="en-US" sz="2400" dirty="0" smtClean="0"/>
              <a:t> </a:t>
            </a:r>
          </a:p>
          <a:p>
            <a:r>
              <a:rPr lang="en-US" sz="2400" b="1" dirty="0" err="1" smtClean="0"/>
              <a:t>Uitvoeren</a:t>
            </a:r>
            <a:r>
              <a:rPr lang="en-US" sz="2400" b="1" dirty="0" smtClean="0"/>
              <a:t> </a:t>
            </a:r>
            <a:r>
              <a:rPr lang="en-US" sz="2400" b="1" dirty="0"/>
              <a:t>recommendations </a:t>
            </a:r>
            <a:r>
              <a:rPr lang="en-US" sz="2400" dirty="0" err="1"/>
              <a:t>i.s.m</a:t>
            </a:r>
            <a:r>
              <a:rPr lang="en-US" sz="2400" dirty="0"/>
              <a:t>. </a:t>
            </a:r>
            <a:r>
              <a:rPr lang="en-US" sz="2400" dirty="0" err="1"/>
              <a:t>Ministerie</a:t>
            </a:r>
            <a:r>
              <a:rPr lang="en-US" sz="2400" dirty="0"/>
              <a:t> en </a:t>
            </a:r>
            <a:r>
              <a:rPr lang="en-US" sz="2400" dirty="0" smtClean="0"/>
              <a:t>BOG</a:t>
            </a:r>
            <a:endParaRPr lang="en-US" sz="2400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803" y="0"/>
            <a:ext cx="1013480" cy="873197"/>
          </a:xfrm>
          <a:prstGeom prst="snip2Diag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24160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894" y="3080738"/>
            <a:ext cx="6089450" cy="3674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26740">
            <a:off x="4006660" y="519615"/>
            <a:ext cx="5257094" cy="3766525"/>
          </a:xfrm>
          <a:prstGeom prst="snip2DiagRect">
            <a:avLst>
              <a:gd name="adj1" fmla="val 0"/>
              <a:gd name="adj2" fmla="val 23311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070918">
            <a:off x="558799" y="980753"/>
            <a:ext cx="3312160" cy="731202"/>
          </a:xfrm>
        </p:spPr>
        <p:txBody>
          <a:bodyPr>
            <a:noAutofit/>
          </a:bodyPr>
          <a:lstStyle/>
          <a:p>
            <a:r>
              <a:rPr lang="en-US" sz="5400" b="1" dirty="0" err="1" smtClean="0">
                <a:solidFill>
                  <a:srgbClr val="3366FF"/>
                </a:solidFill>
              </a:rPr>
              <a:t>Evaluaties</a:t>
            </a:r>
            <a:endParaRPr lang="en-US" sz="5400" b="1" dirty="0">
              <a:solidFill>
                <a:srgbClr val="3366FF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646232" y="6024400"/>
            <a:ext cx="776559" cy="7312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rgbClr val="3366FF"/>
                </a:solidFill>
              </a:rPr>
              <a:t>-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387600" y="2043185"/>
            <a:ext cx="1137920" cy="7312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>
                <a:solidFill>
                  <a:srgbClr val="3366FF"/>
                </a:solidFill>
              </a:rPr>
              <a:t>+/-</a:t>
            </a:r>
            <a:endParaRPr lang="en-US" sz="5400" b="1" dirty="0">
              <a:solidFill>
                <a:srgbClr val="3366FF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367441" y="0"/>
            <a:ext cx="776559" cy="7312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rgbClr val="3366FF"/>
                </a:solidFill>
              </a:rPr>
              <a:t>-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9543" y="0"/>
            <a:ext cx="776559" cy="7312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rgbClr val="3366FF"/>
                </a:solidFill>
              </a:rPr>
              <a:t>-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4894" y="2711406"/>
            <a:ext cx="2306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Adviezen</a:t>
            </a:r>
            <a:r>
              <a:rPr lang="en-US" dirty="0" smtClean="0"/>
              <a:t> </a:t>
            </a:r>
            <a:r>
              <a:rPr lang="en-US" dirty="0" err="1" smtClean="0"/>
              <a:t>voor</a:t>
            </a:r>
            <a:r>
              <a:rPr lang="en-US" dirty="0" smtClean="0"/>
              <a:t> </a:t>
            </a:r>
            <a:r>
              <a:rPr lang="en-US" dirty="0" err="1" smtClean="0"/>
              <a:t>richtlijn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324344" y="4731325"/>
            <a:ext cx="2306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TIPS</a:t>
            </a:r>
          </a:p>
          <a:p>
            <a:pPr algn="ctr"/>
            <a:r>
              <a:rPr lang="en-US" dirty="0" err="1" smtClean="0"/>
              <a:t>Groepen</a:t>
            </a:r>
            <a:r>
              <a:rPr lang="en-US" dirty="0" smtClean="0"/>
              <a:t> </a:t>
            </a:r>
            <a:r>
              <a:rPr lang="en-US" dirty="0" err="1" smtClean="0"/>
              <a:t>kleiner</a:t>
            </a:r>
            <a:endParaRPr lang="en-US" dirty="0" smtClean="0"/>
          </a:p>
          <a:p>
            <a:pPr algn="ctr"/>
            <a:r>
              <a:rPr lang="en-US" dirty="0" err="1" smtClean="0"/>
              <a:t>Betere</a:t>
            </a:r>
            <a:r>
              <a:rPr lang="en-US" dirty="0" smtClean="0"/>
              <a:t> </a:t>
            </a:r>
            <a:r>
              <a:rPr lang="en-US" dirty="0" err="1" smtClean="0"/>
              <a:t>accomodatie</a:t>
            </a:r>
            <a:endParaRPr lang="en-US" dirty="0" smtClean="0"/>
          </a:p>
          <a:p>
            <a:pPr algn="ctr"/>
            <a:r>
              <a:rPr lang="en-US" dirty="0" err="1" smtClean="0"/>
              <a:t>Airco</a:t>
            </a:r>
            <a:r>
              <a:rPr lang="en-US" dirty="0" smtClean="0"/>
              <a:t>!!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8969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0865" y="156382"/>
            <a:ext cx="2935053" cy="23767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070918">
            <a:off x="256015" y="1456283"/>
            <a:ext cx="2397915" cy="731202"/>
          </a:xfrm>
        </p:spPr>
        <p:txBody>
          <a:bodyPr>
            <a:noAutofit/>
          </a:bodyPr>
          <a:lstStyle/>
          <a:p>
            <a:r>
              <a:rPr lang="en-US" sz="5400" b="1" dirty="0" smtClean="0">
                <a:solidFill>
                  <a:srgbClr val="3366FF"/>
                </a:solidFill>
              </a:rPr>
              <a:t>Media</a:t>
            </a:r>
            <a:endParaRPr lang="en-US" sz="5400" b="1" dirty="0">
              <a:solidFill>
                <a:srgbClr val="3366FF"/>
              </a:solidFill>
            </a:endParaRPr>
          </a:p>
        </p:txBody>
      </p:sp>
      <p:pic>
        <p:nvPicPr>
          <p:cNvPr id="14" name="Picture 1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802"/>
            <a:ext cx="1676400" cy="1320800"/>
          </a:xfrm>
          <a:prstGeom prst="snip2Diag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647" y="3393440"/>
            <a:ext cx="5278463" cy="3200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93739" y="2988701"/>
            <a:ext cx="2981050" cy="307777"/>
          </a:xfrm>
          <a:prstGeom prst="rect">
            <a:avLst/>
          </a:prstGeom>
          <a:solidFill>
            <a:srgbClr val="FFFFFF"/>
          </a:solidFill>
          <a:ln>
            <a:solidFill>
              <a:srgbClr val="3366FF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hlinkClick r:id="rId5"/>
              </a:rPr>
              <a:t>www.surinameobstetrics.weebly.com</a:t>
            </a:r>
            <a:r>
              <a:rPr lang="en-US" sz="1400" dirty="0"/>
              <a:t>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/>
          <a:srcRect/>
          <a:stretch/>
        </p:blipFill>
        <p:spPr>
          <a:xfrm>
            <a:off x="5449110" y="156382"/>
            <a:ext cx="3514911" cy="360029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9110" y="3756675"/>
            <a:ext cx="3359610" cy="306832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14143" y="2585571"/>
            <a:ext cx="4160646" cy="307777"/>
          </a:xfrm>
          <a:prstGeom prst="rect">
            <a:avLst/>
          </a:prstGeom>
          <a:solidFill>
            <a:srgbClr val="FFFFFF"/>
          </a:solidFill>
          <a:ln>
            <a:solidFill>
              <a:srgbClr val="3366FF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>
                <a:hlinkClick r:id="rId8"/>
              </a:rPr>
              <a:t>https://www.facebook.com/CommissieMaMS/?fref=</a:t>
            </a:r>
            <a:r>
              <a:rPr lang="en-US" sz="1400" dirty="0" smtClean="0">
                <a:hlinkClick r:id="rId8"/>
              </a:rPr>
              <a:t>ts</a:t>
            </a:r>
            <a:r>
              <a:rPr lang="en-US" sz="1400" dirty="0" smtClean="0"/>
              <a:t>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741002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326" y="147634"/>
            <a:ext cx="3312160" cy="731202"/>
          </a:xfrm>
        </p:spPr>
        <p:txBody>
          <a:bodyPr>
            <a:noAutofit/>
          </a:bodyPr>
          <a:lstStyle/>
          <a:p>
            <a:r>
              <a:rPr lang="en-US" sz="5400" b="1" dirty="0" smtClean="0">
                <a:solidFill>
                  <a:srgbClr val="3366FF"/>
                </a:solidFill>
              </a:rPr>
              <a:t>Media</a:t>
            </a:r>
            <a:endParaRPr lang="en-US" sz="5400" b="1" dirty="0">
              <a:solidFill>
                <a:srgbClr val="3366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50560" y="2955377"/>
            <a:ext cx="2393015" cy="307777"/>
          </a:xfrm>
          <a:prstGeom prst="rect">
            <a:avLst/>
          </a:prstGeom>
          <a:ln>
            <a:solidFill>
              <a:srgbClr val="3366FF"/>
            </a:solidFill>
          </a:ln>
        </p:spPr>
        <p:txBody>
          <a:bodyPr wrap="none">
            <a:spAutoFit/>
          </a:bodyPr>
          <a:lstStyle/>
          <a:p>
            <a:r>
              <a:rPr lang="en-US" sz="1400" dirty="0">
                <a:hlinkClick r:id="rId2"/>
              </a:rPr>
              <a:t>http://www.apintie.sr/</a:t>
            </a:r>
            <a:r>
              <a:rPr lang="en-US" sz="1400" dirty="0" smtClean="0">
                <a:hlinkClick r:id="rId2"/>
              </a:rPr>
              <a:t>v16120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4879" y="168363"/>
            <a:ext cx="4246879" cy="269123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89855" y="6122796"/>
            <a:ext cx="38662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4"/>
              </a:rPr>
              <a:t>http://www.worldnieuws.com/dagblad-suriname/behoefte-voor-nationale-richtlijnen-obstetrie</a:t>
            </a:r>
            <a:r>
              <a:rPr lang="en-US" sz="1400" dirty="0" smtClean="0">
                <a:hlinkClick r:id="rId4"/>
              </a:rPr>
              <a:t>/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1600" y="3373120"/>
            <a:ext cx="3718560" cy="33997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675" y="1233677"/>
            <a:ext cx="4074395" cy="473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0840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3366FF"/>
                </a:solidFill>
              </a:rPr>
              <a:t>To do post-</a:t>
            </a:r>
            <a:r>
              <a:rPr lang="en-US" b="1" dirty="0" err="1" smtClean="0">
                <a:solidFill>
                  <a:srgbClr val="3366FF"/>
                </a:solidFill>
              </a:rPr>
              <a:t>congres</a:t>
            </a:r>
            <a:r>
              <a:rPr lang="en-US" b="1" dirty="0" smtClean="0">
                <a:solidFill>
                  <a:srgbClr val="3366FF"/>
                </a:solidFill>
              </a:rPr>
              <a:t/>
            </a:r>
            <a:br>
              <a:rPr lang="en-US" b="1" dirty="0" smtClean="0">
                <a:solidFill>
                  <a:srgbClr val="3366FF"/>
                </a:solidFill>
              </a:rPr>
            </a:br>
            <a:r>
              <a:rPr lang="en-US" sz="2000" b="1" dirty="0" smtClean="0">
                <a:solidFill>
                  <a:srgbClr val="3366FF"/>
                </a:solidFill>
              </a:rPr>
              <a:t>17 </a:t>
            </a:r>
            <a:r>
              <a:rPr lang="en-US" sz="2000" b="1" dirty="0" err="1" smtClean="0">
                <a:solidFill>
                  <a:srgbClr val="3366FF"/>
                </a:solidFill>
              </a:rPr>
              <a:t>november</a:t>
            </a:r>
            <a:r>
              <a:rPr lang="en-US" sz="2000" b="1" dirty="0" smtClean="0">
                <a:solidFill>
                  <a:srgbClr val="3366FF"/>
                </a:solidFill>
              </a:rPr>
              <a:t> – 2 </a:t>
            </a:r>
            <a:r>
              <a:rPr lang="en-US" sz="2000" b="1" dirty="0" err="1" smtClean="0">
                <a:solidFill>
                  <a:srgbClr val="3366FF"/>
                </a:solidFill>
              </a:rPr>
              <a:t>januari</a:t>
            </a:r>
            <a:r>
              <a:rPr lang="en-US" sz="2000" b="1" dirty="0" smtClean="0">
                <a:solidFill>
                  <a:srgbClr val="3366FF"/>
                </a:solidFill>
              </a:rPr>
              <a:t> 2017</a:t>
            </a:r>
            <a:endParaRPr lang="en-US" sz="2000" b="1" dirty="0">
              <a:solidFill>
                <a:srgbClr val="33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440" y="1234440"/>
            <a:ext cx="8686800" cy="537972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 err="1" smtClean="0"/>
              <a:t>Certificaten</a:t>
            </a:r>
            <a:r>
              <a:rPr lang="en-US" dirty="0" smtClean="0"/>
              <a:t> </a:t>
            </a:r>
            <a:r>
              <a:rPr lang="en-US" dirty="0" err="1" smtClean="0"/>
              <a:t>laten</a:t>
            </a:r>
            <a:r>
              <a:rPr lang="en-US" dirty="0" smtClean="0"/>
              <a:t> </a:t>
            </a:r>
            <a:r>
              <a:rPr lang="en-US" dirty="0" err="1" smtClean="0"/>
              <a:t>bijdrukken</a:t>
            </a:r>
            <a:endParaRPr lang="en-US" dirty="0" smtClean="0"/>
          </a:p>
          <a:p>
            <a:pPr>
              <a:lnSpc>
                <a:spcPct val="120000"/>
              </a:lnSpc>
            </a:pPr>
            <a:r>
              <a:rPr lang="en-US" dirty="0" err="1" smtClean="0"/>
              <a:t>Richtlijnen</a:t>
            </a:r>
            <a:r>
              <a:rPr lang="en-US" dirty="0" smtClean="0"/>
              <a:t> </a:t>
            </a:r>
            <a:r>
              <a:rPr lang="en-US" dirty="0" err="1" smtClean="0"/>
              <a:t>aanpassen</a:t>
            </a:r>
            <a:r>
              <a:rPr lang="en-US" dirty="0" smtClean="0"/>
              <a:t> 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Website </a:t>
            </a:r>
            <a:r>
              <a:rPr lang="en-US" dirty="0" err="1" smtClean="0"/>
              <a:t>updaten</a:t>
            </a:r>
            <a:r>
              <a:rPr lang="en-US" dirty="0" smtClean="0"/>
              <a:t> met </a:t>
            </a:r>
            <a:r>
              <a:rPr lang="en-US" dirty="0" err="1" smtClean="0"/>
              <a:t>foto’s</a:t>
            </a:r>
            <a:r>
              <a:rPr lang="en-US" dirty="0"/>
              <a:t>,</a:t>
            </a:r>
            <a:r>
              <a:rPr lang="en-US" dirty="0" smtClean="0"/>
              <a:t> </a:t>
            </a:r>
            <a:r>
              <a:rPr lang="en-US" dirty="0" err="1" smtClean="0"/>
              <a:t>verslag</a:t>
            </a:r>
            <a:r>
              <a:rPr lang="en-US" dirty="0" smtClean="0"/>
              <a:t> en update van 2e draft </a:t>
            </a:r>
            <a:r>
              <a:rPr lang="en-US" dirty="0" err="1" smtClean="0"/>
              <a:t>richtlijn</a:t>
            </a:r>
            <a:endParaRPr lang="en-US" dirty="0" smtClean="0"/>
          </a:p>
          <a:p>
            <a:pPr>
              <a:lnSpc>
                <a:spcPct val="120000"/>
              </a:lnSpc>
            </a:pPr>
            <a:r>
              <a:rPr lang="en-US" dirty="0" err="1" smtClean="0"/>
              <a:t>Nieuwsverslag</a:t>
            </a:r>
            <a:r>
              <a:rPr lang="en-US" dirty="0" smtClean="0"/>
              <a:t> </a:t>
            </a:r>
            <a:r>
              <a:rPr lang="en-US" dirty="0" err="1" smtClean="0"/>
              <a:t>voor</a:t>
            </a:r>
            <a:r>
              <a:rPr lang="en-US" dirty="0" smtClean="0"/>
              <a:t> </a:t>
            </a:r>
            <a:r>
              <a:rPr lang="en-US" dirty="0" err="1" smtClean="0"/>
              <a:t>lokale</a:t>
            </a:r>
            <a:r>
              <a:rPr lang="en-US" dirty="0" smtClean="0"/>
              <a:t> </a:t>
            </a:r>
            <a:r>
              <a:rPr lang="en-US" dirty="0" err="1" smtClean="0"/>
              <a:t>kranten</a:t>
            </a:r>
            <a:r>
              <a:rPr lang="en-US" dirty="0" smtClean="0"/>
              <a:t> </a:t>
            </a:r>
          </a:p>
          <a:p>
            <a:pPr>
              <a:lnSpc>
                <a:spcPct val="120000"/>
              </a:lnSpc>
            </a:pPr>
            <a:r>
              <a:rPr lang="en-US" dirty="0" err="1" smtClean="0"/>
              <a:t>Verslag</a:t>
            </a:r>
            <a:r>
              <a:rPr lang="en-US" dirty="0" smtClean="0"/>
              <a:t> </a:t>
            </a:r>
            <a:r>
              <a:rPr lang="en-US" dirty="0" err="1" smtClean="0"/>
              <a:t>voor</a:t>
            </a:r>
            <a:r>
              <a:rPr lang="en-US" dirty="0" smtClean="0"/>
              <a:t> PAHO</a:t>
            </a:r>
          </a:p>
          <a:p>
            <a:pPr>
              <a:lnSpc>
                <a:spcPct val="120000"/>
              </a:lnSpc>
            </a:pPr>
            <a:r>
              <a:rPr lang="en-US" dirty="0" err="1" smtClean="0"/>
              <a:t>Langsgaan</a:t>
            </a:r>
            <a:r>
              <a:rPr lang="en-US" dirty="0" smtClean="0"/>
              <a:t> </a:t>
            </a:r>
            <a:r>
              <a:rPr lang="en-US" dirty="0" err="1" smtClean="0"/>
              <a:t>bij</a:t>
            </a:r>
            <a:r>
              <a:rPr lang="en-US" dirty="0" smtClean="0"/>
              <a:t> </a:t>
            </a:r>
            <a:r>
              <a:rPr lang="en-US" dirty="0" err="1" smtClean="0"/>
              <a:t>alle</a:t>
            </a:r>
            <a:r>
              <a:rPr lang="en-US" dirty="0" smtClean="0"/>
              <a:t> </a:t>
            </a:r>
            <a:r>
              <a:rPr lang="en-US" dirty="0" err="1" smtClean="0"/>
              <a:t>gynaecologen</a:t>
            </a:r>
            <a:r>
              <a:rPr lang="en-US" dirty="0" smtClean="0"/>
              <a:t> en </a:t>
            </a:r>
            <a:r>
              <a:rPr lang="en-US" dirty="0" err="1" smtClean="0"/>
              <a:t>hoofd</a:t>
            </a:r>
            <a:r>
              <a:rPr lang="en-US" dirty="0" smtClean="0"/>
              <a:t> </a:t>
            </a:r>
            <a:r>
              <a:rPr lang="en-US" dirty="0" err="1" smtClean="0"/>
              <a:t>verloskundigen</a:t>
            </a:r>
            <a:r>
              <a:rPr lang="en-US" dirty="0" smtClean="0"/>
              <a:t> </a:t>
            </a:r>
            <a:r>
              <a:rPr lang="en-US" dirty="0" err="1" smtClean="0"/>
              <a:t>voor</a:t>
            </a:r>
            <a:r>
              <a:rPr lang="en-US" dirty="0" smtClean="0"/>
              <a:t> feedback + </a:t>
            </a:r>
            <a:r>
              <a:rPr lang="en-US" dirty="0" err="1" smtClean="0"/>
              <a:t>acceptatie</a:t>
            </a:r>
            <a:r>
              <a:rPr lang="en-US" dirty="0" smtClean="0"/>
              <a:t> </a:t>
            </a:r>
            <a:r>
              <a:rPr lang="en-US" dirty="0" err="1" smtClean="0"/>
              <a:t>landelijke</a:t>
            </a:r>
            <a:r>
              <a:rPr lang="en-US" dirty="0" smtClean="0"/>
              <a:t> </a:t>
            </a:r>
            <a:r>
              <a:rPr lang="en-US" dirty="0" err="1" smtClean="0"/>
              <a:t>richtlijn</a:t>
            </a:r>
            <a:endParaRPr lang="en-US" dirty="0" smtClean="0"/>
          </a:p>
          <a:p>
            <a:pPr>
              <a:lnSpc>
                <a:spcPct val="120000"/>
              </a:lnSpc>
            </a:pPr>
            <a:r>
              <a:rPr lang="en-US" dirty="0" smtClean="0"/>
              <a:t>Meeting </a:t>
            </a:r>
            <a:r>
              <a:rPr lang="en-US" dirty="0" err="1" smtClean="0"/>
              <a:t>Medische</a:t>
            </a:r>
            <a:r>
              <a:rPr lang="en-US" dirty="0" smtClean="0"/>
              <a:t> </a:t>
            </a:r>
            <a:r>
              <a:rPr lang="en-US" dirty="0" err="1" smtClean="0"/>
              <a:t>Zending</a:t>
            </a:r>
            <a:r>
              <a:rPr lang="en-US" dirty="0" smtClean="0"/>
              <a:t> en RGD (1e </a:t>
            </a:r>
            <a:r>
              <a:rPr lang="en-US" dirty="0" err="1" smtClean="0"/>
              <a:t>lijn</a:t>
            </a:r>
            <a:r>
              <a:rPr lang="en-US" dirty="0" smtClean="0"/>
              <a:t>) </a:t>
            </a:r>
            <a:r>
              <a:rPr lang="en-US" dirty="0" err="1" smtClean="0"/>
              <a:t>voor</a:t>
            </a:r>
            <a:r>
              <a:rPr lang="en-US" dirty="0" smtClean="0"/>
              <a:t> </a:t>
            </a:r>
            <a:r>
              <a:rPr lang="en-US" dirty="0" err="1" smtClean="0"/>
              <a:t>aangepast</a:t>
            </a:r>
            <a:r>
              <a:rPr lang="en-US" dirty="0" smtClean="0"/>
              <a:t> protocol</a:t>
            </a:r>
          </a:p>
          <a:p>
            <a:pPr>
              <a:lnSpc>
                <a:spcPct val="120000"/>
              </a:lnSpc>
            </a:pPr>
            <a:r>
              <a:rPr lang="en-US" dirty="0" err="1"/>
              <a:t>Implementeren</a:t>
            </a:r>
            <a:r>
              <a:rPr lang="en-US" dirty="0"/>
              <a:t> </a:t>
            </a:r>
            <a:r>
              <a:rPr lang="en-US" dirty="0" err="1"/>
              <a:t>partogram</a:t>
            </a:r>
            <a:r>
              <a:rPr lang="en-US" dirty="0"/>
              <a:t> in 3 </a:t>
            </a:r>
            <a:r>
              <a:rPr lang="en-US" dirty="0" err="1" smtClean="0"/>
              <a:t>ziekenhuizen</a:t>
            </a:r>
            <a:endParaRPr lang="en-US" dirty="0" smtClean="0"/>
          </a:p>
          <a:p>
            <a:pPr>
              <a:lnSpc>
                <a:spcPct val="120000"/>
              </a:lnSpc>
            </a:pPr>
            <a:r>
              <a:rPr lang="en-US" dirty="0" err="1" smtClean="0"/>
              <a:t>Verslag</a:t>
            </a:r>
            <a:r>
              <a:rPr lang="en-US" dirty="0" smtClean="0"/>
              <a:t> van </a:t>
            </a:r>
            <a:r>
              <a:rPr lang="en-US" dirty="0" err="1" smtClean="0"/>
              <a:t>Congres</a:t>
            </a:r>
            <a:r>
              <a:rPr lang="en-US" dirty="0" smtClean="0"/>
              <a:t> </a:t>
            </a:r>
            <a:r>
              <a:rPr lang="en-US" dirty="0" err="1" smtClean="0"/>
              <a:t>opsturen</a:t>
            </a:r>
            <a:r>
              <a:rPr lang="en-US" dirty="0" smtClean="0"/>
              <a:t> </a:t>
            </a:r>
            <a:r>
              <a:rPr lang="en-US" dirty="0" err="1" smtClean="0"/>
              <a:t>naar</a:t>
            </a:r>
            <a:r>
              <a:rPr lang="en-US" dirty="0" smtClean="0"/>
              <a:t> NTOG</a:t>
            </a:r>
          </a:p>
          <a:p>
            <a:pPr>
              <a:lnSpc>
                <a:spcPct val="120000"/>
              </a:lnSpc>
            </a:pPr>
            <a:r>
              <a:rPr lang="en-US" dirty="0" err="1" smtClean="0"/>
              <a:t>Nulmeting</a:t>
            </a:r>
            <a:r>
              <a:rPr lang="en-US" dirty="0" smtClean="0"/>
              <a:t> </a:t>
            </a:r>
            <a:r>
              <a:rPr lang="en-US" dirty="0" err="1" smtClean="0"/>
              <a:t>alle</a:t>
            </a:r>
            <a:r>
              <a:rPr lang="en-US" dirty="0" smtClean="0"/>
              <a:t> </a:t>
            </a:r>
            <a:r>
              <a:rPr lang="en-US" dirty="0" err="1" smtClean="0"/>
              <a:t>ziekenhuizen</a:t>
            </a:r>
            <a:r>
              <a:rPr lang="en-US" dirty="0" smtClean="0"/>
              <a:t>: </a:t>
            </a:r>
            <a:r>
              <a:rPr lang="en-US" dirty="0" err="1" smtClean="0"/>
              <a:t>fluxus</a:t>
            </a:r>
            <a:r>
              <a:rPr lang="en-US" dirty="0" smtClean="0"/>
              <a:t> en </a:t>
            </a:r>
            <a:r>
              <a:rPr lang="en-US" dirty="0" err="1" smtClean="0"/>
              <a:t>eclampsie</a:t>
            </a:r>
            <a:endParaRPr lang="en-US" dirty="0" smtClean="0"/>
          </a:p>
          <a:p>
            <a:pPr>
              <a:lnSpc>
                <a:spcPct val="120000"/>
              </a:lnSpc>
            </a:pPr>
            <a:r>
              <a:rPr lang="en-US" dirty="0" err="1" smtClean="0"/>
              <a:t>Retrospectieve</a:t>
            </a:r>
            <a:r>
              <a:rPr lang="en-US" dirty="0" smtClean="0"/>
              <a:t> </a:t>
            </a:r>
            <a:r>
              <a:rPr lang="en-US" dirty="0" err="1" smtClean="0"/>
              <a:t>analyse</a:t>
            </a:r>
            <a:r>
              <a:rPr lang="en-US" dirty="0" smtClean="0"/>
              <a:t> van IC-</a:t>
            </a:r>
            <a:r>
              <a:rPr lang="en-US" dirty="0" err="1" smtClean="0"/>
              <a:t>opnames</a:t>
            </a:r>
            <a:r>
              <a:rPr lang="en-US" dirty="0" smtClean="0"/>
              <a:t> 2015-16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Meeting PAHO en BOG: </a:t>
            </a:r>
            <a:r>
              <a:rPr lang="en-US" dirty="0" err="1" smtClean="0"/>
              <a:t>bespreken</a:t>
            </a:r>
            <a:r>
              <a:rPr lang="en-US" dirty="0" smtClean="0"/>
              <a:t> </a:t>
            </a:r>
            <a:r>
              <a:rPr lang="en-US" dirty="0" err="1" smtClean="0"/>
              <a:t>congres</a:t>
            </a:r>
            <a:r>
              <a:rPr lang="en-US" dirty="0" smtClean="0"/>
              <a:t> en </a:t>
            </a:r>
            <a:r>
              <a:rPr lang="en-US" dirty="0" err="1" smtClean="0"/>
              <a:t>toekomstige</a:t>
            </a:r>
            <a:r>
              <a:rPr lang="en-US" dirty="0" smtClean="0"/>
              <a:t> </a:t>
            </a:r>
            <a:r>
              <a:rPr lang="en-US" dirty="0" err="1" smtClean="0"/>
              <a:t>plannen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"/>
            <a:ext cx="1676400" cy="1320800"/>
          </a:xfrm>
          <a:prstGeom prst="snip2Diag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02228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3366FF"/>
                </a:solidFill>
              </a:rPr>
              <a:t>Toekomstige</a:t>
            </a:r>
            <a:r>
              <a:rPr lang="en-US" b="1" dirty="0" smtClean="0">
                <a:solidFill>
                  <a:srgbClr val="3366FF"/>
                </a:solidFill>
              </a:rPr>
              <a:t> </a:t>
            </a:r>
            <a:r>
              <a:rPr lang="en-US" b="1" dirty="0" err="1" smtClean="0">
                <a:solidFill>
                  <a:srgbClr val="3366FF"/>
                </a:solidFill>
              </a:rPr>
              <a:t>plannen</a:t>
            </a:r>
            <a:r>
              <a:rPr lang="en-US" b="1" dirty="0" smtClean="0">
                <a:solidFill>
                  <a:srgbClr val="3366FF"/>
                </a:solidFill>
              </a:rPr>
              <a:t/>
            </a:r>
            <a:br>
              <a:rPr lang="en-US" b="1" dirty="0" smtClean="0">
                <a:solidFill>
                  <a:srgbClr val="3366FF"/>
                </a:solidFill>
              </a:rPr>
            </a:br>
            <a:r>
              <a:rPr lang="en-US" sz="2700" b="1" dirty="0" err="1">
                <a:solidFill>
                  <a:srgbClr val="3366FF"/>
                </a:solidFill>
              </a:rPr>
              <a:t>M</a:t>
            </a:r>
            <a:r>
              <a:rPr lang="en-US" sz="2700" b="1" dirty="0" err="1" smtClean="0">
                <a:solidFill>
                  <a:srgbClr val="3366FF"/>
                </a:solidFill>
              </a:rPr>
              <a:t>aart</a:t>
            </a:r>
            <a:r>
              <a:rPr lang="en-US" sz="2700" b="1" dirty="0" smtClean="0">
                <a:solidFill>
                  <a:srgbClr val="3366FF"/>
                </a:solidFill>
              </a:rPr>
              <a:t> – Sept 2017 (6e </a:t>
            </a:r>
            <a:r>
              <a:rPr lang="en-US" sz="2700" b="1" dirty="0" err="1" smtClean="0">
                <a:solidFill>
                  <a:srgbClr val="3366FF"/>
                </a:solidFill>
              </a:rPr>
              <a:t>jrs</a:t>
            </a:r>
            <a:r>
              <a:rPr lang="en-US" sz="2700" b="1" dirty="0" smtClean="0">
                <a:solidFill>
                  <a:srgbClr val="3366FF"/>
                </a:solidFill>
              </a:rPr>
              <a:t> </a:t>
            </a:r>
            <a:r>
              <a:rPr lang="en-US" sz="2700" b="1" dirty="0" err="1" smtClean="0">
                <a:solidFill>
                  <a:srgbClr val="3366FF"/>
                </a:solidFill>
              </a:rPr>
              <a:t>wetenschapsstage</a:t>
            </a:r>
            <a:r>
              <a:rPr lang="en-US" sz="2700" b="1" dirty="0" smtClean="0">
                <a:solidFill>
                  <a:srgbClr val="3366FF"/>
                </a:solidFill>
              </a:rPr>
              <a:t>)</a:t>
            </a:r>
            <a:endParaRPr lang="en-US" sz="2700" b="1" dirty="0">
              <a:solidFill>
                <a:srgbClr val="33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25720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dirty="0" smtClean="0"/>
              <a:t>1) Reproductive Age Mortality Study (RAMOS) van </a:t>
            </a:r>
            <a:r>
              <a:rPr lang="en-US" dirty="0" err="1" smtClean="0"/>
              <a:t>maternale</a:t>
            </a:r>
            <a:r>
              <a:rPr lang="en-US" dirty="0" smtClean="0"/>
              <a:t> </a:t>
            </a:r>
            <a:r>
              <a:rPr lang="en-US" dirty="0" err="1" smtClean="0"/>
              <a:t>sterftes</a:t>
            </a:r>
            <a:r>
              <a:rPr lang="en-US" dirty="0" smtClean="0"/>
              <a:t> 2015-16 + </a:t>
            </a:r>
            <a:r>
              <a:rPr lang="en-US" dirty="0" err="1" smtClean="0"/>
              <a:t>prospectief</a:t>
            </a:r>
            <a:r>
              <a:rPr lang="en-US" dirty="0" smtClean="0"/>
              <a:t> </a:t>
            </a:r>
            <a:r>
              <a:rPr lang="en-US" dirty="0" err="1" smtClean="0"/>
              <a:t>verbeteren</a:t>
            </a:r>
            <a:r>
              <a:rPr lang="en-US" dirty="0" smtClean="0"/>
              <a:t> van confidential enquiry </a:t>
            </a:r>
            <a:r>
              <a:rPr lang="en-US" dirty="0" err="1" smtClean="0"/>
              <a:t>systeem</a:t>
            </a:r>
            <a:endParaRPr lang="en-US" dirty="0" smtClean="0"/>
          </a:p>
          <a:p>
            <a:pPr lvl="1">
              <a:lnSpc>
                <a:spcPct val="120000"/>
              </a:lnSpc>
              <a:buFontTx/>
              <a:buChar char="-"/>
            </a:pPr>
            <a:r>
              <a:rPr lang="en-US" dirty="0" smtClean="0"/>
              <a:t>Door: </a:t>
            </a:r>
            <a:r>
              <a:rPr lang="en-US" b="1" dirty="0" smtClean="0"/>
              <a:t>K. Verschueren </a:t>
            </a:r>
            <a:r>
              <a:rPr lang="en-US" dirty="0" err="1" smtClean="0"/>
              <a:t>i.s.m</a:t>
            </a:r>
            <a:r>
              <a:rPr lang="en-US" dirty="0" smtClean="0"/>
              <a:t>. </a:t>
            </a:r>
            <a:r>
              <a:rPr lang="en-US" b="1" dirty="0" smtClean="0"/>
              <a:t>L. </a:t>
            </a:r>
            <a:r>
              <a:rPr lang="en-US" b="1" dirty="0" err="1" smtClean="0"/>
              <a:t>Kodan</a:t>
            </a:r>
            <a:r>
              <a:rPr lang="en-US" b="1" dirty="0" smtClean="0"/>
              <a:t> </a:t>
            </a:r>
            <a:r>
              <a:rPr lang="en-US" dirty="0" smtClean="0"/>
              <a:t>en </a:t>
            </a:r>
            <a:r>
              <a:rPr lang="en-US" dirty="0" err="1" smtClean="0"/>
              <a:t>lokale</a:t>
            </a:r>
            <a:r>
              <a:rPr lang="en-US" dirty="0" smtClean="0"/>
              <a:t> </a:t>
            </a:r>
            <a:r>
              <a:rPr lang="en-US" dirty="0" err="1" smtClean="0"/>
              <a:t>medisch</a:t>
            </a:r>
            <a:r>
              <a:rPr lang="en-US" dirty="0" smtClean="0"/>
              <a:t> </a:t>
            </a:r>
            <a:r>
              <a:rPr lang="en-US" dirty="0" err="1" smtClean="0"/>
              <a:t>studenten</a:t>
            </a:r>
            <a:endParaRPr lang="en-US" dirty="0" smtClean="0"/>
          </a:p>
          <a:p>
            <a:pPr marL="0" indent="0">
              <a:lnSpc>
                <a:spcPct val="120000"/>
              </a:lnSpc>
              <a:buNone/>
            </a:pPr>
            <a:endParaRPr lang="en-US" dirty="0"/>
          </a:p>
          <a:p>
            <a:pPr marL="0" indent="0">
              <a:lnSpc>
                <a:spcPct val="120000"/>
              </a:lnSpc>
              <a:buNone/>
            </a:pPr>
            <a:r>
              <a:rPr lang="en-US" dirty="0" smtClean="0"/>
              <a:t>2) </a:t>
            </a:r>
            <a:r>
              <a:rPr lang="en-US" dirty="0" err="1" smtClean="0"/>
              <a:t>Studie</a:t>
            </a:r>
            <a:r>
              <a:rPr lang="en-US" dirty="0" smtClean="0"/>
              <a:t> </a:t>
            </a:r>
            <a:r>
              <a:rPr lang="en-US" b="1" dirty="0" err="1" smtClean="0"/>
              <a:t>SurOSS</a:t>
            </a:r>
            <a:r>
              <a:rPr lang="en-US" b="1" dirty="0" smtClean="0"/>
              <a:t>: </a:t>
            </a:r>
            <a:r>
              <a:rPr lang="en-US" dirty="0" smtClean="0"/>
              <a:t>Suriname Obstetric Surveillance System </a:t>
            </a:r>
            <a:r>
              <a:rPr lang="en-US" dirty="0" err="1" smtClean="0"/>
              <a:t>naar</a:t>
            </a:r>
            <a:r>
              <a:rPr lang="en-US" dirty="0" smtClean="0"/>
              <a:t> </a:t>
            </a:r>
            <a:r>
              <a:rPr lang="en-US" dirty="0" err="1" smtClean="0"/>
              <a:t>ernstige</a:t>
            </a:r>
            <a:r>
              <a:rPr lang="en-US" dirty="0" smtClean="0"/>
              <a:t> </a:t>
            </a:r>
            <a:r>
              <a:rPr lang="en-US" dirty="0" err="1" smtClean="0"/>
              <a:t>maternale</a:t>
            </a:r>
            <a:r>
              <a:rPr lang="en-US" dirty="0" smtClean="0"/>
              <a:t> </a:t>
            </a:r>
            <a:r>
              <a:rPr lang="en-US" dirty="0" err="1" smtClean="0"/>
              <a:t>morbiditeit</a:t>
            </a:r>
            <a:r>
              <a:rPr lang="en-US" dirty="0" smtClean="0"/>
              <a:t>. </a:t>
            </a:r>
          </a:p>
          <a:p>
            <a:pPr lvl="1">
              <a:lnSpc>
                <a:spcPct val="120000"/>
              </a:lnSpc>
              <a:buFontTx/>
              <a:buChar char="-"/>
            </a:pPr>
            <a:r>
              <a:rPr lang="en-US" dirty="0" err="1" smtClean="0"/>
              <a:t>Prospectieve</a:t>
            </a:r>
            <a:r>
              <a:rPr lang="en-US" dirty="0" smtClean="0"/>
              <a:t> </a:t>
            </a:r>
            <a:r>
              <a:rPr lang="en-US" dirty="0" err="1" smtClean="0"/>
              <a:t>studie</a:t>
            </a:r>
            <a:endParaRPr lang="en-US" dirty="0"/>
          </a:p>
          <a:p>
            <a:pPr lvl="1">
              <a:lnSpc>
                <a:spcPct val="120000"/>
              </a:lnSpc>
              <a:buFontTx/>
              <a:buChar char="-"/>
            </a:pPr>
            <a:r>
              <a:rPr lang="en-US" dirty="0" err="1" smtClean="0"/>
              <a:t>Priniple</a:t>
            </a:r>
            <a:r>
              <a:rPr lang="en-US" dirty="0" smtClean="0"/>
              <a:t> investigator: </a:t>
            </a:r>
            <a:r>
              <a:rPr lang="en-US" b="1" dirty="0" smtClean="0"/>
              <a:t>K. Verschueren</a:t>
            </a:r>
            <a:endParaRPr lang="en-US" dirty="0"/>
          </a:p>
          <a:p>
            <a:pPr lvl="1">
              <a:lnSpc>
                <a:spcPct val="120000"/>
              </a:lnSpc>
              <a:buFontTx/>
              <a:buChar char="-"/>
            </a:pPr>
            <a:r>
              <a:rPr lang="en-US" dirty="0" smtClean="0"/>
              <a:t>Supervisor: </a:t>
            </a:r>
            <a:r>
              <a:rPr lang="en-US" b="1" dirty="0" smtClean="0"/>
              <a:t>L. </a:t>
            </a:r>
            <a:r>
              <a:rPr lang="en-US" b="1" dirty="0" err="1" smtClean="0"/>
              <a:t>Kodan</a:t>
            </a:r>
            <a:r>
              <a:rPr lang="en-US" dirty="0" smtClean="0"/>
              <a:t>, </a:t>
            </a:r>
            <a:r>
              <a:rPr lang="en-US" dirty="0" err="1" smtClean="0"/>
              <a:t>gynaecologist</a:t>
            </a:r>
            <a:endParaRPr lang="en-US" dirty="0"/>
          </a:p>
          <a:p>
            <a:pPr lvl="1">
              <a:lnSpc>
                <a:spcPct val="120000"/>
              </a:lnSpc>
              <a:buFontTx/>
              <a:buChar char="-"/>
            </a:pPr>
            <a:r>
              <a:rPr lang="en-US" dirty="0" err="1" smtClean="0"/>
              <a:t>Inclusiecriteria</a:t>
            </a:r>
            <a:r>
              <a:rPr lang="en-US" dirty="0" smtClean="0"/>
              <a:t>: WHO-near-miss + </a:t>
            </a:r>
            <a:r>
              <a:rPr lang="en-US" dirty="0" err="1" smtClean="0"/>
              <a:t>LeMMoN</a:t>
            </a:r>
            <a:endParaRPr lang="en-US" dirty="0" smtClean="0"/>
          </a:p>
          <a:p>
            <a:pPr lvl="1">
              <a:lnSpc>
                <a:spcPct val="120000"/>
              </a:lnSpc>
              <a:buFontTx/>
              <a:buChar char="-"/>
            </a:pPr>
            <a:r>
              <a:rPr lang="en-US" dirty="0" err="1" smtClean="0"/>
              <a:t>O.a</a:t>
            </a:r>
            <a:r>
              <a:rPr lang="en-US" dirty="0" smtClean="0"/>
              <a:t>. </a:t>
            </a:r>
            <a:r>
              <a:rPr lang="en-US" dirty="0" err="1" smtClean="0"/>
              <a:t>fluxus</a:t>
            </a:r>
            <a:r>
              <a:rPr lang="en-US" dirty="0" smtClean="0"/>
              <a:t>, </a:t>
            </a:r>
            <a:r>
              <a:rPr lang="en-US" dirty="0" err="1" smtClean="0"/>
              <a:t>ernstige</a:t>
            </a:r>
            <a:r>
              <a:rPr lang="en-US" dirty="0" smtClean="0"/>
              <a:t> pre-</a:t>
            </a:r>
            <a:r>
              <a:rPr lang="en-US" dirty="0" err="1" smtClean="0"/>
              <a:t>eclampsie</a:t>
            </a:r>
            <a:r>
              <a:rPr lang="en-US" dirty="0" smtClean="0"/>
              <a:t>, </a:t>
            </a:r>
            <a:r>
              <a:rPr lang="en-US" dirty="0" err="1" smtClean="0"/>
              <a:t>eclampsie</a:t>
            </a:r>
            <a:r>
              <a:rPr lang="en-US" dirty="0" smtClean="0"/>
              <a:t>, IC-</a:t>
            </a:r>
            <a:r>
              <a:rPr lang="en-US" dirty="0" err="1" smtClean="0"/>
              <a:t>opnames</a:t>
            </a:r>
            <a:endParaRPr lang="en-US" dirty="0" smtClean="0"/>
          </a:p>
          <a:p>
            <a:pPr lvl="1">
              <a:lnSpc>
                <a:spcPct val="120000"/>
              </a:lnSpc>
              <a:buFontTx/>
              <a:buChar char="-"/>
            </a:pPr>
            <a:r>
              <a:rPr lang="en-US" dirty="0" smtClean="0"/>
              <a:t>Suriname (</a:t>
            </a:r>
            <a:r>
              <a:rPr lang="en-US" dirty="0" err="1" smtClean="0"/>
              <a:t>SurOSS</a:t>
            </a:r>
            <a:r>
              <a:rPr lang="en-US" dirty="0" smtClean="0"/>
              <a:t>) is </a:t>
            </a:r>
            <a:r>
              <a:rPr lang="en-US" dirty="0" err="1" smtClean="0"/>
              <a:t>onderdeel</a:t>
            </a:r>
            <a:r>
              <a:rPr lang="en-US" dirty="0" smtClean="0"/>
              <a:t> van INNOSS (International Network Obstetrics Surveillance System)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080" y="1"/>
            <a:ext cx="1645920" cy="1503680"/>
          </a:xfrm>
          <a:prstGeom prst="snip2Diag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5433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Initiatief</a:t>
            </a:r>
            <a:r>
              <a:rPr lang="en-US" b="1" dirty="0" smtClean="0"/>
              <a:t> </a:t>
            </a:r>
            <a:r>
              <a:rPr lang="en-US" b="1" dirty="0" err="1" smtClean="0"/>
              <a:t>voortgekomen</a:t>
            </a:r>
            <a:r>
              <a:rPr lang="en-US" b="1" dirty="0" smtClean="0"/>
              <a:t> </a:t>
            </a:r>
            <a:r>
              <a:rPr lang="en-US" b="1" dirty="0" err="1" smtClean="0"/>
              <a:t>uit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err="1"/>
              <a:t>R</a:t>
            </a:r>
            <a:r>
              <a:rPr lang="en-US" sz="2800" dirty="0" err="1" smtClean="0"/>
              <a:t>esultaten</a:t>
            </a:r>
            <a:r>
              <a:rPr lang="en-US" sz="2800" dirty="0" smtClean="0"/>
              <a:t> </a:t>
            </a:r>
            <a:r>
              <a:rPr lang="en-US" sz="2800" dirty="0" err="1" smtClean="0"/>
              <a:t>maternale</a:t>
            </a:r>
            <a:r>
              <a:rPr lang="en-US" sz="2800" dirty="0" smtClean="0"/>
              <a:t> </a:t>
            </a:r>
            <a:r>
              <a:rPr lang="en-US" sz="2800" dirty="0" err="1" smtClean="0"/>
              <a:t>sterftes</a:t>
            </a:r>
            <a:r>
              <a:rPr lang="en-US" sz="2800" dirty="0" smtClean="0"/>
              <a:t> in 2010 – 2014</a:t>
            </a:r>
          </a:p>
          <a:p>
            <a:r>
              <a:rPr lang="en-US" sz="2800" dirty="0" err="1" smtClean="0"/>
              <a:t>Belangrijkste</a:t>
            </a:r>
            <a:r>
              <a:rPr lang="en-US" sz="2800" dirty="0" smtClean="0"/>
              <a:t> </a:t>
            </a:r>
            <a:r>
              <a:rPr lang="en-US" sz="2800" dirty="0" err="1" smtClean="0"/>
              <a:t>direkte</a:t>
            </a:r>
            <a:r>
              <a:rPr lang="en-US" sz="2800" dirty="0" smtClean="0"/>
              <a:t> </a:t>
            </a:r>
            <a:r>
              <a:rPr lang="en-US" sz="2800" dirty="0" err="1" smtClean="0"/>
              <a:t>doodsoorzaken</a:t>
            </a:r>
            <a:r>
              <a:rPr lang="en-US" sz="2800" dirty="0" smtClean="0"/>
              <a:t>:</a:t>
            </a:r>
          </a:p>
          <a:p>
            <a:pPr lvl="1"/>
            <a:r>
              <a:rPr lang="en-US" sz="2400" dirty="0" err="1" smtClean="0"/>
              <a:t>Fluxus</a:t>
            </a:r>
            <a:endParaRPr lang="en-US" sz="2400" dirty="0" smtClean="0"/>
          </a:p>
          <a:p>
            <a:pPr lvl="1"/>
            <a:r>
              <a:rPr lang="en-US" sz="2400" dirty="0" smtClean="0"/>
              <a:t>Pre-</a:t>
            </a:r>
            <a:r>
              <a:rPr lang="en-US" sz="2400" dirty="0" err="1" smtClean="0"/>
              <a:t>eclampsie</a:t>
            </a:r>
            <a:r>
              <a:rPr lang="en-US" sz="2400" dirty="0" smtClean="0"/>
              <a:t> / </a:t>
            </a:r>
            <a:r>
              <a:rPr lang="en-US" sz="2400" dirty="0" err="1" smtClean="0"/>
              <a:t>eclampsie</a:t>
            </a:r>
            <a:endParaRPr lang="en-US" sz="2400" dirty="0"/>
          </a:p>
          <a:p>
            <a:r>
              <a:rPr lang="en-US" sz="2800" dirty="0" smtClean="0"/>
              <a:t>Substandard care in 95%</a:t>
            </a:r>
          </a:p>
          <a:p>
            <a:pPr lvl="1"/>
            <a:r>
              <a:rPr lang="en-US" sz="2400" dirty="0" err="1" smtClean="0"/>
              <a:t>Kwaliteit</a:t>
            </a:r>
            <a:r>
              <a:rPr lang="en-US" sz="2400" dirty="0" smtClean="0"/>
              <a:t> </a:t>
            </a:r>
            <a:r>
              <a:rPr lang="en-US" sz="2400" dirty="0" err="1" smtClean="0"/>
              <a:t>zorg</a:t>
            </a:r>
            <a:r>
              <a:rPr lang="en-US" sz="2400" dirty="0" smtClean="0"/>
              <a:t> </a:t>
            </a:r>
          </a:p>
          <a:p>
            <a:pPr lvl="1"/>
            <a:r>
              <a:rPr lang="en-US" sz="2400" dirty="0" err="1" smtClean="0"/>
              <a:t>Niet</a:t>
            </a:r>
            <a:r>
              <a:rPr lang="en-US" sz="2400" dirty="0" smtClean="0"/>
              <a:t> </a:t>
            </a:r>
            <a:r>
              <a:rPr lang="en-US" sz="2400" dirty="0" err="1" smtClean="0"/>
              <a:t>geprotocolleerd</a:t>
            </a:r>
            <a:r>
              <a:rPr lang="en-US" sz="2400" dirty="0" smtClean="0"/>
              <a:t> </a:t>
            </a:r>
            <a:r>
              <a:rPr lang="en-US" sz="2400" dirty="0" err="1" smtClean="0"/>
              <a:t>werk</a:t>
            </a:r>
            <a:endParaRPr lang="en-US" sz="2400" dirty="0" smtClean="0"/>
          </a:p>
          <a:p>
            <a:pPr marL="457200" lvl="1" indent="0">
              <a:buNone/>
            </a:pPr>
            <a:r>
              <a:rPr lang="en-US" sz="2400" dirty="0" smtClean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/>
          <a:srcRect t="14659" r="62831" b="41678"/>
          <a:stretch/>
        </p:blipFill>
        <p:spPr>
          <a:xfrm>
            <a:off x="5378602" y="3690736"/>
            <a:ext cx="2814251" cy="29676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/>
          <a:srcRect l="61738" t="14659" r="28452" b="41678"/>
          <a:stretch/>
        </p:blipFill>
        <p:spPr>
          <a:xfrm>
            <a:off x="8192853" y="3690736"/>
            <a:ext cx="742781" cy="2967620"/>
          </a:xfrm>
          <a:prstGeom prst="rect">
            <a:avLst/>
          </a:prstGeom>
        </p:spPr>
      </p:pic>
      <p:sp>
        <p:nvSpPr>
          <p:cNvPr id="7" name="Frame 6"/>
          <p:cNvSpPr/>
          <p:nvPr/>
        </p:nvSpPr>
        <p:spPr>
          <a:xfrm>
            <a:off x="5329298" y="3697470"/>
            <a:ext cx="3606335" cy="263558"/>
          </a:xfrm>
          <a:prstGeom prst="frame">
            <a:avLst>
              <a:gd name="adj1" fmla="val 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4616" y="6924345"/>
            <a:ext cx="7798055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De </a:t>
            </a:r>
            <a:r>
              <a:rPr lang="en-US" sz="2400" b="1" dirty="0" err="1" smtClean="0"/>
              <a:t>dood</a:t>
            </a:r>
            <a:r>
              <a:rPr lang="en-US" sz="2400" b="1" dirty="0" smtClean="0"/>
              <a:t> was ZEKER </a:t>
            </a:r>
            <a:r>
              <a:rPr lang="en-US" sz="2400" b="1" dirty="0" err="1" smtClean="0"/>
              <a:t>te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voorkomen</a:t>
            </a:r>
            <a:r>
              <a:rPr lang="en-US" sz="2400" b="1" dirty="0" smtClean="0"/>
              <a:t> in 22% van de </a:t>
            </a:r>
            <a:r>
              <a:rPr lang="en-US" sz="2400" b="1" dirty="0" err="1" smtClean="0"/>
              <a:t>sterftes</a:t>
            </a:r>
            <a:r>
              <a:rPr lang="en-US" sz="2400" b="1" dirty="0" smtClean="0"/>
              <a:t>!</a:t>
            </a:r>
            <a:endParaRPr lang="en-US" sz="4000" b="1" dirty="0"/>
          </a:p>
        </p:txBody>
      </p:sp>
      <p:sp>
        <p:nvSpPr>
          <p:cNvPr id="13" name="Frame 12"/>
          <p:cNvSpPr/>
          <p:nvPr/>
        </p:nvSpPr>
        <p:spPr>
          <a:xfrm>
            <a:off x="5726517" y="4371520"/>
            <a:ext cx="3209116" cy="263558"/>
          </a:xfrm>
          <a:prstGeom prst="frame">
            <a:avLst>
              <a:gd name="adj1" fmla="val 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Frame 13"/>
          <p:cNvSpPr/>
          <p:nvPr/>
        </p:nvSpPr>
        <p:spPr>
          <a:xfrm>
            <a:off x="5726517" y="5528222"/>
            <a:ext cx="3209116" cy="765601"/>
          </a:xfrm>
          <a:prstGeom prst="frame">
            <a:avLst>
              <a:gd name="adj1" fmla="val 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325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2" grpId="1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Het </a:t>
            </a:r>
            <a:r>
              <a:rPr lang="en-US" b="1" dirty="0" err="1" smtClean="0"/>
              <a:t>idee</a:t>
            </a:r>
            <a:r>
              <a:rPr lang="en-US" b="1" dirty="0" smtClean="0"/>
              <a:t> </a:t>
            </a:r>
            <a:br>
              <a:rPr lang="en-US" b="1" dirty="0" smtClean="0"/>
            </a:br>
            <a:r>
              <a:rPr lang="en-US" sz="4000" b="1" dirty="0" err="1" smtClean="0">
                <a:solidFill>
                  <a:srgbClr val="3366FF"/>
                </a:solidFill>
              </a:rPr>
              <a:t>Nationaal</a:t>
            </a:r>
            <a:r>
              <a:rPr lang="en-US" sz="4000" b="1" dirty="0" smtClean="0">
                <a:solidFill>
                  <a:srgbClr val="3366FF"/>
                </a:solidFill>
              </a:rPr>
              <a:t> </a:t>
            </a:r>
            <a:r>
              <a:rPr lang="en-US" sz="4000" b="1" dirty="0" err="1" smtClean="0">
                <a:solidFill>
                  <a:srgbClr val="3366FF"/>
                </a:solidFill>
              </a:rPr>
              <a:t>Congres</a:t>
            </a:r>
            <a:r>
              <a:rPr lang="en-US" sz="4000" b="1" dirty="0">
                <a:solidFill>
                  <a:srgbClr val="3366FF"/>
                </a:solidFill>
              </a:rPr>
              <a:t> </a:t>
            </a:r>
            <a:r>
              <a:rPr lang="en-US" sz="4000" b="1" dirty="0" err="1" smtClean="0">
                <a:solidFill>
                  <a:srgbClr val="3366FF"/>
                </a:solidFill>
              </a:rPr>
              <a:t>Obstetrie</a:t>
            </a:r>
            <a:r>
              <a:rPr lang="en-US" sz="4000" b="1" dirty="0" smtClean="0">
                <a:solidFill>
                  <a:srgbClr val="3366FF"/>
                </a:solidFill>
              </a:rPr>
              <a:t> in Suriname</a:t>
            </a:r>
            <a:endParaRPr lang="en-US" sz="4000" b="1" dirty="0">
              <a:solidFill>
                <a:srgbClr val="33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32992"/>
            <a:ext cx="8229600" cy="4921657"/>
          </a:xfrm>
        </p:spPr>
        <p:txBody>
          <a:bodyPr>
            <a:noAutofit/>
          </a:bodyPr>
          <a:lstStyle/>
          <a:p>
            <a:r>
              <a:rPr lang="en-US" sz="2400" b="1" dirty="0" smtClean="0"/>
              <a:t>Weekend 10 – 13 </a:t>
            </a:r>
            <a:r>
              <a:rPr lang="en-US" sz="2400" b="1" dirty="0" err="1" smtClean="0"/>
              <a:t>november</a:t>
            </a:r>
            <a:r>
              <a:rPr lang="en-US" sz="2400" b="1" dirty="0" smtClean="0"/>
              <a:t> 2016</a:t>
            </a:r>
          </a:p>
          <a:p>
            <a:r>
              <a:rPr lang="en-US" sz="2400" b="1" dirty="0" err="1"/>
              <a:t>D</a:t>
            </a:r>
            <a:r>
              <a:rPr lang="en-US" sz="2400" b="1" dirty="0" err="1" smtClean="0"/>
              <a:t>oel</a:t>
            </a:r>
            <a:r>
              <a:rPr lang="en-US" sz="2400" b="1" dirty="0" smtClean="0"/>
              <a:t>:</a:t>
            </a:r>
          </a:p>
          <a:p>
            <a:pPr lvl="1"/>
            <a:r>
              <a:rPr lang="en-US" sz="2400" dirty="0" err="1" smtClean="0"/>
              <a:t>Opstellen</a:t>
            </a:r>
            <a:r>
              <a:rPr lang="en-US" sz="2400" dirty="0" smtClean="0"/>
              <a:t> </a:t>
            </a:r>
            <a:r>
              <a:rPr lang="en-US" sz="2400" dirty="0" err="1" smtClean="0"/>
              <a:t>landelijke</a:t>
            </a:r>
            <a:r>
              <a:rPr lang="en-US" sz="2400" dirty="0" smtClean="0"/>
              <a:t> </a:t>
            </a:r>
            <a:r>
              <a:rPr lang="en-US" sz="2400" dirty="0" err="1" smtClean="0"/>
              <a:t>richtlijn</a:t>
            </a:r>
            <a:r>
              <a:rPr lang="en-US" sz="2400" dirty="0" smtClean="0"/>
              <a:t> </a:t>
            </a:r>
            <a:r>
              <a:rPr lang="en-US" sz="2400" dirty="0" err="1" smtClean="0"/>
              <a:t>fluxus</a:t>
            </a:r>
            <a:r>
              <a:rPr lang="en-US" sz="2400" dirty="0" smtClean="0"/>
              <a:t> en pre-</a:t>
            </a:r>
            <a:r>
              <a:rPr lang="en-US" sz="2400" dirty="0" err="1" smtClean="0"/>
              <a:t>eclampsie</a:t>
            </a:r>
            <a:endParaRPr lang="en-US" sz="2400" dirty="0" smtClean="0"/>
          </a:p>
          <a:p>
            <a:pPr lvl="1"/>
            <a:r>
              <a:rPr lang="en-US" sz="2400" dirty="0" err="1" smtClean="0"/>
              <a:t>Simulatie</a:t>
            </a:r>
            <a:r>
              <a:rPr lang="en-US" sz="2400" dirty="0" smtClean="0"/>
              <a:t> </a:t>
            </a:r>
            <a:r>
              <a:rPr lang="en-US" sz="2400" dirty="0" err="1" smtClean="0"/>
              <a:t>trainingen</a:t>
            </a:r>
            <a:r>
              <a:rPr lang="en-US" sz="2400" dirty="0" smtClean="0"/>
              <a:t> </a:t>
            </a:r>
            <a:r>
              <a:rPr lang="en-US" sz="2400" dirty="0" err="1" smtClean="0"/>
              <a:t>fluxus</a:t>
            </a:r>
            <a:r>
              <a:rPr lang="en-US" sz="2400" dirty="0" smtClean="0"/>
              <a:t> en pre-</a:t>
            </a:r>
            <a:r>
              <a:rPr lang="en-US" sz="2400" dirty="0" err="1" smtClean="0"/>
              <a:t>eclampsie</a:t>
            </a:r>
            <a:r>
              <a:rPr lang="en-US" sz="2400" dirty="0" smtClean="0"/>
              <a:t> </a:t>
            </a:r>
            <a:r>
              <a:rPr lang="en-US" sz="2400" dirty="0" err="1" smtClean="0"/>
              <a:t>gegeven</a:t>
            </a:r>
            <a:r>
              <a:rPr lang="en-US" sz="2400" dirty="0" smtClean="0"/>
              <a:t> door </a:t>
            </a:r>
            <a:r>
              <a:rPr lang="en-US" sz="2400" dirty="0" err="1" smtClean="0"/>
              <a:t>lokale</a:t>
            </a:r>
            <a:r>
              <a:rPr lang="en-US" sz="2400" dirty="0" smtClean="0"/>
              <a:t> </a:t>
            </a:r>
            <a:r>
              <a:rPr lang="en-US" sz="2400" dirty="0" err="1" smtClean="0"/>
              <a:t>verloskundigen</a:t>
            </a:r>
            <a:r>
              <a:rPr lang="en-US" sz="2400" dirty="0" smtClean="0"/>
              <a:t> en </a:t>
            </a:r>
            <a:r>
              <a:rPr lang="en-US" sz="2400" dirty="0" err="1" smtClean="0"/>
              <a:t>gynaeocologen</a:t>
            </a:r>
            <a:r>
              <a:rPr lang="en-US" sz="2400" dirty="0" smtClean="0"/>
              <a:t> </a:t>
            </a:r>
            <a:r>
              <a:rPr lang="en-US" sz="2400" dirty="0" err="1" smtClean="0"/>
              <a:t>o.b.v</a:t>
            </a:r>
            <a:r>
              <a:rPr lang="en-US" sz="2400" dirty="0" smtClean="0"/>
              <a:t>. Profs </a:t>
            </a:r>
            <a:r>
              <a:rPr lang="en-US" sz="2400" dirty="0" err="1" smtClean="0"/>
              <a:t>uit</a:t>
            </a:r>
            <a:r>
              <a:rPr lang="en-US" sz="2400" dirty="0" smtClean="0"/>
              <a:t> NL</a:t>
            </a:r>
            <a:endParaRPr lang="en-US" sz="2000" dirty="0" smtClean="0"/>
          </a:p>
          <a:p>
            <a:r>
              <a:rPr lang="en-US" sz="2400" b="1" dirty="0" err="1" smtClean="0"/>
              <a:t>Doelgroep</a:t>
            </a:r>
            <a:r>
              <a:rPr lang="en-US" sz="2400" b="1" dirty="0" smtClean="0"/>
              <a:t>: </a:t>
            </a:r>
          </a:p>
          <a:p>
            <a:pPr lvl="1"/>
            <a:r>
              <a:rPr lang="en-US" sz="2400" dirty="0" err="1" smtClean="0"/>
              <a:t>Artsen</a:t>
            </a:r>
            <a:r>
              <a:rPr lang="en-US" sz="2400" dirty="0"/>
              <a:t> </a:t>
            </a:r>
            <a:r>
              <a:rPr lang="en-US" sz="2400" dirty="0" smtClean="0"/>
              <a:t>(in </a:t>
            </a:r>
            <a:r>
              <a:rPr lang="en-US" sz="2400" dirty="0" err="1" smtClean="0"/>
              <a:t>opleiding</a:t>
            </a:r>
            <a:r>
              <a:rPr lang="en-US" sz="2400" dirty="0" smtClean="0"/>
              <a:t>), </a:t>
            </a:r>
            <a:r>
              <a:rPr lang="en-US" sz="2400" dirty="0" err="1" smtClean="0"/>
              <a:t>gynaecologen</a:t>
            </a:r>
            <a:r>
              <a:rPr lang="en-US" sz="2400" dirty="0" smtClean="0"/>
              <a:t>, </a:t>
            </a:r>
            <a:r>
              <a:rPr lang="en-US" sz="2400" dirty="0" err="1" smtClean="0"/>
              <a:t>verloskundigen</a:t>
            </a:r>
            <a:r>
              <a:rPr lang="en-US" sz="2400" dirty="0" smtClean="0"/>
              <a:t>, </a:t>
            </a:r>
            <a:r>
              <a:rPr lang="en-US" sz="2400" dirty="0" err="1" smtClean="0"/>
              <a:t>verpleegkundigen</a:t>
            </a:r>
            <a:r>
              <a:rPr lang="en-US" sz="2400" dirty="0" smtClean="0"/>
              <a:t> en </a:t>
            </a:r>
            <a:r>
              <a:rPr lang="en-US" sz="2400" dirty="0" err="1" smtClean="0"/>
              <a:t>verzorgenden</a:t>
            </a:r>
            <a:r>
              <a:rPr lang="en-US" sz="2400" dirty="0"/>
              <a:t> </a:t>
            </a:r>
            <a:r>
              <a:rPr lang="en-US" sz="2400" dirty="0" smtClean="0"/>
              <a:t>van </a:t>
            </a:r>
            <a:r>
              <a:rPr lang="en-US" sz="2400" dirty="0" err="1" smtClean="0"/>
              <a:t>alle</a:t>
            </a:r>
            <a:r>
              <a:rPr lang="en-US" sz="2400" dirty="0" smtClean="0"/>
              <a:t> </a:t>
            </a:r>
            <a:r>
              <a:rPr lang="en-US" sz="2400" dirty="0" err="1" smtClean="0"/>
              <a:t>ziekenhuizen</a:t>
            </a:r>
            <a:r>
              <a:rPr lang="en-US" sz="2400" dirty="0" smtClean="0"/>
              <a:t> (4 in Paramaribo, 1 in </a:t>
            </a:r>
            <a:r>
              <a:rPr lang="en-US" sz="2400" dirty="0" err="1" smtClean="0"/>
              <a:t>Nickerie</a:t>
            </a:r>
            <a:r>
              <a:rPr lang="en-US" sz="2400" dirty="0" smtClean="0"/>
              <a:t>), de RGD (1e </a:t>
            </a:r>
            <a:r>
              <a:rPr lang="en-US" sz="2400" dirty="0" err="1" smtClean="0"/>
              <a:t>lijn</a:t>
            </a:r>
            <a:r>
              <a:rPr lang="en-US" sz="2400" dirty="0" smtClean="0"/>
              <a:t>) en </a:t>
            </a:r>
            <a:r>
              <a:rPr lang="en-US" sz="2400" dirty="0" err="1" smtClean="0"/>
              <a:t>Medische</a:t>
            </a:r>
            <a:r>
              <a:rPr lang="en-US" sz="2400" dirty="0" smtClean="0"/>
              <a:t> </a:t>
            </a:r>
            <a:r>
              <a:rPr lang="en-US" sz="2400" dirty="0" err="1" smtClean="0"/>
              <a:t>Zending</a:t>
            </a:r>
            <a:r>
              <a:rPr lang="en-US" sz="2400" dirty="0" smtClean="0"/>
              <a:t> (</a:t>
            </a:r>
            <a:r>
              <a:rPr lang="en-US" sz="2400" dirty="0" err="1" smtClean="0"/>
              <a:t>binnenland</a:t>
            </a:r>
            <a:r>
              <a:rPr lang="en-US" sz="2400" dirty="0" smtClean="0"/>
              <a:t>)</a:t>
            </a:r>
          </a:p>
          <a:p>
            <a:pPr lvl="1"/>
            <a:r>
              <a:rPr lang="en-US" sz="2400" dirty="0" err="1" smtClean="0"/>
              <a:t>Direkteuren</a:t>
            </a:r>
            <a:r>
              <a:rPr lang="en-US" sz="2400" dirty="0" smtClean="0"/>
              <a:t> van </a:t>
            </a:r>
            <a:r>
              <a:rPr lang="en-US" sz="2400" dirty="0" err="1" smtClean="0"/>
              <a:t>ziekenhuizen</a:t>
            </a:r>
            <a:r>
              <a:rPr lang="en-US" sz="2400" dirty="0" smtClean="0"/>
              <a:t>, de PAHO, het BOG en </a:t>
            </a:r>
            <a:r>
              <a:rPr lang="en-US" sz="2400" dirty="0" err="1" smtClean="0"/>
              <a:t>Ministerie</a:t>
            </a:r>
            <a:r>
              <a:rPr lang="en-US" sz="2400" dirty="0" smtClean="0"/>
              <a:t> van </a:t>
            </a:r>
            <a:r>
              <a:rPr lang="en-US" sz="2400" dirty="0" err="1" smtClean="0"/>
              <a:t>Volksgezondheid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366664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Het </a:t>
            </a:r>
            <a:r>
              <a:rPr lang="en-US" b="1" dirty="0" err="1" smtClean="0"/>
              <a:t>idee</a:t>
            </a:r>
            <a:r>
              <a:rPr lang="en-US" b="1" dirty="0" smtClean="0"/>
              <a:t> </a:t>
            </a:r>
            <a:br>
              <a:rPr lang="en-US" b="1" dirty="0" smtClean="0"/>
            </a:br>
            <a:r>
              <a:rPr lang="en-US" sz="4000" b="1" dirty="0" err="1" smtClean="0">
                <a:solidFill>
                  <a:srgbClr val="3366FF"/>
                </a:solidFill>
              </a:rPr>
              <a:t>Nationaal</a:t>
            </a:r>
            <a:r>
              <a:rPr lang="en-US" sz="4000" b="1" dirty="0" smtClean="0">
                <a:solidFill>
                  <a:srgbClr val="3366FF"/>
                </a:solidFill>
              </a:rPr>
              <a:t> </a:t>
            </a:r>
            <a:r>
              <a:rPr lang="en-US" sz="4000" b="1" dirty="0" err="1" smtClean="0">
                <a:solidFill>
                  <a:srgbClr val="3366FF"/>
                </a:solidFill>
              </a:rPr>
              <a:t>Congres</a:t>
            </a:r>
            <a:r>
              <a:rPr lang="en-US" sz="4000" b="1" dirty="0" smtClean="0">
                <a:solidFill>
                  <a:srgbClr val="3366FF"/>
                </a:solidFill>
              </a:rPr>
              <a:t> </a:t>
            </a:r>
            <a:r>
              <a:rPr lang="en-US" sz="4000" b="1" dirty="0" err="1" smtClean="0">
                <a:solidFill>
                  <a:srgbClr val="3366FF"/>
                </a:solidFill>
              </a:rPr>
              <a:t>Obstetrie</a:t>
            </a:r>
            <a:r>
              <a:rPr lang="en-US" sz="4000" b="1" dirty="0" smtClean="0">
                <a:solidFill>
                  <a:srgbClr val="3366FF"/>
                </a:solidFill>
              </a:rPr>
              <a:t> in Suriname</a:t>
            </a:r>
            <a:endParaRPr lang="en-US" sz="4000" b="1" dirty="0">
              <a:solidFill>
                <a:srgbClr val="33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32992"/>
            <a:ext cx="8229600" cy="4921657"/>
          </a:xfrm>
        </p:spPr>
        <p:txBody>
          <a:bodyPr>
            <a:noAutofit/>
          </a:bodyPr>
          <a:lstStyle/>
          <a:p>
            <a:r>
              <a:rPr lang="en-US" sz="2400" b="1" dirty="0" err="1" smtClean="0"/>
              <a:t>Simulatietrainingen</a:t>
            </a:r>
            <a:endParaRPr lang="en-US" sz="2400" b="1" dirty="0" smtClean="0"/>
          </a:p>
          <a:p>
            <a:pPr lvl="1"/>
            <a:r>
              <a:rPr lang="en-US" sz="2000" dirty="0" smtClean="0"/>
              <a:t>Trainers: 11 </a:t>
            </a:r>
            <a:r>
              <a:rPr lang="en-US" sz="2000" dirty="0" err="1" smtClean="0"/>
              <a:t>gynaecologen</a:t>
            </a:r>
            <a:r>
              <a:rPr lang="en-US" sz="2000" dirty="0" smtClean="0"/>
              <a:t> (</a:t>
            </a:r>
            <a:r>
              <a:rPr lang="en-US" sz="2000" dirty="0" err="1" smtClean="0"/>
              <a:t>allemaal</a:t>
            </a:r>
            <a:r>
              <a:rPr lang="en-US" sz="2000" dirty="0" smtClean="0"/>
              <a:t>) + 3 </a:t>
            </a:r>
            <a:r>
              <a:rPr lang="en-US" sz="2000" dirty="0" err="1" smtClean="0"/>
              <a:t>gyn</a:t>
            </a:r>
            <a:r>
              <a:rPr lang="en-US" sz="2000" dirty="0"/>
              <a:t> </a:t>
            </a:r>
            <a:r>
              <a:rPr lang="en-US" sz="2000" dirty="0" smtClean="0"/>
              <a:t>AIOS + 10 </a:t>
            </a:r>
            <a:r>
              <a:rPr lang="en-US" sz="2000" dirty="0" err="1" smtClean="0"/>
              <a:t>verloskundigen</a:t>
            </a:r>
            <a:r>
              <a:rPr lang="en-US" sz="2000" dirty="0" smtClean="0"/>
              <a:t>: 2 </a:t>
            </a:r>
            <a:r>
              <a:rPr lang="en-US" sz="2000" dirty="0" err="1" smtClean="0"/>
              <a:t>ieder</a:t>
            </a:r>
            <a:r>
              <a:rPr lang="en-US" sz="2000" dirty="0" smtClean="0"/>
              <a:t> ZH + 3 </a:t>
            </a:r>
            <a:r>
              <a:rPr lang="en-US" sz="2000" dirty="0" err="1" smtClean="0"/>
              <a:t>anesthesisten</a:t>
            </a:r>
            <a:r>
              <a:rPr lang="en-US" sz="2000" dirty="0" smtClean="0"/>
              <a:t> (in </a:t>
            </a:r>
            <a:r>
              <a:rPr lang="en-US" sz="2000" dirty="0" err="1" smtClean="0"/>
              <a:t>opleiding</a:t>
            </a:r>
            <a:r>
              <a:rPr lang="en-US" sz="2000" dirty="0" smtClean="0"/>
              <a:t>)</a:t>
            </a:r>
          </a:p>
          <a:p>
            <a:pPr lvl="1"/>
            <a:r>
              <a:rPr lang="en-US" sz="2000" dirty="0" err="1" smtClean="0"/>
              <a:t>Elke</a:t>
            </a:r>
            <a:r>
              <a:rPr lang="en-US" sz="2000" dirty="0" smtClean="0"/>
              <a:t> training 2x (</a:t>
            </a:r>
            <a:r>
              <a:rPr lang="en-US" sz="2000" dirty="0" err="1" smtClean="0"/>
              <a:t>na</a:t>
            </a:r>
            <a:r>
              <a:rPr lang="en-US" sz="2000" dirty="0" smtClean="0"/>
              <a:t> feedback </a:t>
            </a:r>
            <a:r>
              <a:rPr lang="en-US" sz="2000" dirty="0" err="1" smtClean="0"/>
              <a:t>nogmaals</a:t>
            </a:r>
            <a:r>
              <a:rPr lang="en-US" sz="2000" dirty="0" smtClean="0"/>
              <a:t> </a:t>
            </a:r>
            <a:r>
              <a:rPr lang="en-US" sz="2000" dirty="0" err="1" smtClean="0"/>
              <a:t>uitvoeren</a:t>
            </a:r>
            <a:r>
              <a:rPr lang="en-US" sz="2000" dirty="0" smtClean="0"/>
              <a:t>)</a:t>
            </a:r>
          </a:p>
          <a:p>
            <a:pPr lvl="1"/>
            <a:r>
              <a:rPr lang="en-US" sz="2000" dirty="0" err="1" smtClean="0"/>
              <a:t>Onder</a:t>
            </a:r>
            <a:r>
              <a:rPr lang="en-US" sz="2000" dirty="0" smtClean="0"/>
              <a:t> </a:t>
            </a:r>
            <a:r>
              <a:rPr lang="en-US" sz="2000" dirty="0" err="1" smtClean="0"/>
              <a:t>begeleiding</a:t>
            </a:r>
            <a:r>
              <a:rPr lang="en-US" sz="2000" dirty="0" smtClean="0"/>
              <a:t> van 4 </a:t>
            </a:r>
            <a:r>
              <a:rPr lang="en-US" sz="2000" dirty="0" err="1" smtClean="0"/>
              <a:t>Professoren</a:t>
            </a:r>
            <a:r>
              <a:rPr lang="en-US" sz="2000" dirty="0" smtClean="0"/>
              <a:t>:</a:t>
            </a:r>
          </a:p>
          <a:p>
            <a:pPr lvl="2"/>
            <a:r>
              <a:rPr lang="en-US" sz="1800" dirty="0" smtClean="0"/>
              <a:t>H. </a:t>
            </a:r>
            <a:r>
              <a:rPr lang="en-US" sz="1800" dirty="0" err="1" smtClean="0"/>
              <a:t>Kanhai</a:t>
            </a:r>
            <a:r>
              <a:rPr lang="en-US" sz="1800" dirty="0" smtClean="0"/>
              <a:t> (Anton de </a:t>
            </a:r>
            <a:r>
              <a:rPr lang="en-US" sz="1800" dirty="0" err="1" smtClean="0"/>
              <a:t>Kom</a:t>
            </a:r>
            <a:r>
              <a:rPr lang="en-US" sz="1800" dirty="0" smtClean="0"/>
              <a:t>, Paramaribo + L UMC)</a:t>
            </a:r>
          </a:p>
          <a:p>
            <a:pPr lvl="2"/>
            <a:r>
              <a:rPr lang="en-US" sz="1800" dirty="0" smtClean="0"/>
              <a:t>G. </a:t>
            </a:r>
            <a:r>
              <a:rPr lang="en-US" sz="1800" dirty="0" err="1" smtClean="0"/>
              <a:t>Essed</a:t>
            </a:r>
            <a:r>
              <a:rPr lang="en-US" sz="1800" dirty="0" smtClean="0"/>
              <a:t> (Anton de </a:t>
            </a:r>
            <a:r>
              <a:rPr lang="en-US" sz="1800" dirty="0" err="1" smtClean="0"/>
              <a:t>Kom</a:t>
            </a:r>
            <a:r>
              <a:rPr lang="en-US" sz="1800" dirty="0" smtClean="0"/>
              <a:t>, Paramaribo + Maastricht)</a:t>
            </a:r>
          </a:p>
          <a:p>
            <a:pPr lvl="2"/>
            <a:r>
              <a:rPr lang="en-US" sz="1800" dirty="0" smtClean="0"/>
              <a:t>K. </a:t>
            </a:r>
            <a:r>
              <a:rPr lang="en-US" sz="1800" dirty="0" err="1" smtClean="0"/>
              <a:t>Bloemenkamp</a:t>
            </a:r>
            <a:r>
              <a:rPr lang="en-US" sz="1800" dirty="0" smtClean="0"/>
              <a:t> (UMC Utrecht + </a:t>
            </a:r>
            <a:r>
              <a:rPr lang="en-US" sz="1800" dirty="0" err="1" smtClean="0"/>
              <a:t>voorzitter</a:t>
            </a:r>
            <a:r>
              <a:rPr lang="en-US" sz="1800" dirty="0" smtClean="0"/>
              <a:t> </a:t>
            </a:r>
            <a:r>
              <a:rPr lang="en-US" sz="1800" dirty="0" err="1" smtClean="0"/>
              <a:t>Commissie</a:t>
            </a:r>
            <a:r>
              <a:rPr lang="en-US" sz="1800" dirty="0" smtClean="0"/>
              <a:t> </a:t>
            </a:r>
            <a:r>
              <a:rPr lang="en-US" sz="1800" dirty="0" err="1" smtClean="0"/>
              <a:t>moedersterfte</a:t>
            </a:r>
            <a:r>
              <a:rPr lang="en-US" sz="1800" dirty="0" smtClean="0"/>
              <a:t> NL)</a:t>
            </a:r>
          </a:p>
          <a:p>
            <a:pPr lvl="2"/>
            <a:r>
              <a:rPr lang="en-US" sz="1800" dirty="0" smtClean="0"/>
              <a:t>J. van </a:t>
            </a:r>
            <a:r>
              <a:rPr lang="en-US" sz="1800" dirty="0" err="1" smtClean="0"/>
              <a:t>Roosmalen</a:t>
            </a:r>
            <a:r>
              <a:rPr lang="en-US" sz="1800" dirty="0" smtClean="0"/>
              <a:t> (VU </a:t>
            </a:r>
            <a:r>
              <a:rPr lang="en-US" sz="1800" dirty="0" err="1" smtClean="0"/>
              <a:t>Medisch</a:t>
            </a:r>
            <a:r>
              <a:rPr lang="en-US" sz="1800" dirty="0" smtClean="0"/>
              <a:t> Centrum + </a:t>
            </a:r>
            <a:r>
              <a:rPr lang="en-US" sz="1800" dirty="0" err="1" smtClean="0"/>
              <a:t>voorzitter</a:t>
            </a:r>
            <a:r>
              <a:rPr lang="en-US" sz="1800" dirty="0" smtClean="0"/>
              <a:t> Safe Motherhood)</a:t>
            </a:r>
          </a:p>
          <a:p>
            <a:pPr lvl="2"/>
            <a:r>
              <a:rPr lang="en-US" sz="1800" dirty="0" smtClean="0"/>
              <a:t>H. </a:t>
            </a:r>
            <a:r>
              <a:rPr lang="en-US" sz="1800" dirty="0" err="1" smtClean="0"/>
              <a:t>Huisseling</a:t>
            </a:r>
            <a:r>
              <a:rPr lang="en-US" sz="1800" dirty="0" smtClean="0"/>
              <a:t> (Gouda + trainer Management Obstetric Emergencies)</a:t>
            </a:r>
          </a:p>
          <a:p>
            <a:pPr lvl="2"/>
            <a:endParaRPr lang="en-US" sz="1800" dirty="0" smtClean="0"/>
          </a:p>
          <a:p>
            <a:r>
              <a:rPr lang="en-US" sz="2400" b="1" dirty="0" err="1"/>
              <a:t>Simulatietrainingen</a:t>
            </a:r>
            <a:endParaRPr lang="en-US" sz="2400" b="1" dirty="0"/>
          </a:p>
          <a:p>
            <a:pPr lvl="1"/>
            <a:r>
              <a:rPr lang="en-US" sz="2000" dirty="0" err="1" smtClean="0"/>
              <a:t>Richtlijnen</a:t>
            </a:r>
            <a:r>
              <a:rPr lang="en-US" sz="2000" dirty="0" smtClean="0"/>
              <a:t> draft </a:t>
            </a:r>
            <a:r>
              <a:rPr lang="en-US" sz="2000" dirty="0" err="1" smtClean="0"/>
              <a:t>vóór</a:t>
            </a:r>
            <a:r>
              <a:rPr lang="en-US" sz="2000" dirty="0" smtClean="0"/>
              <a:t> </a:t>
            </a:r>
            <a:r>
              <a:rPr lang="en-US" sz="2000" dirty="0" err="1" smtClean="0"/>
              <a:t>congres</a:t>
            </a:r>
            <a:r>
              <a:rPr lang="en-US" sz="2000" dirty="0" smtClean="0"/>
              <a:t> </a:t>
            </a:r>
            <a:r>
              <a:rPr lang="en-US" sz="2000" dirty="0" err="1" smtClean="0"/>
              <a:t>ontvangen</a:t>
            </a:r>
            <a:r>
              <a:rPr lang="en-US" sz="2000" dirty="0" smtClean="0"/>
              <a:t>, </a:t>
            </a:r>
            <a:r>
              <a:rPr lang="en-US" sz="2000" dirty="0" err="1" smtClean="0"/>
              <a:t>tijdens</a:t>
            </a:r>
            <a:r>
              <a:rPr lang="en-US" sz="2000" dirty="0" smtClean="0"/>
              <a:t> </a:t>
            </a:r>
            <a:r>
              <a:rPr lang="en-US" sz="2000" dirty="0" err="1" smtClean="0"/>
              <a:t>congres</a:t>
            </a:r>
            <a:r>
              <a:rPr lang="en-US" sz="2000" dirty="0" smtClean="0"/>
              <a:t> </a:t>
            </a:r>
            <a:r>
              <a:rPr lang="en-US" sz="2000" dirty="0" err="1" smtClean="0"/>
              <a:t>bespreken</a:t>
            </a:r>
            <a:r>
              <a:rPr lang="en-US" sz="2000" dirty="0" smtClean="0"/>
              <a:t> en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congres</a:t>
            </a:r>
            <a:r>
              <a:rPr lang="en-US" sz="2000" dirty="0" smtClean="0"/>
              <a:t> </a:t>
            </a:r>
            <a:r>
              <a:rPr lang="en-US" sz="2000" dirty="0" err="1" smtClean="0"/>
              <a:t>nogmaals</a:t>
            </a:r>
            <a:r>
              <a:rPr lang="en-US" sz="2000" dirty="0" smtClean="0"/>
              <a:t>, </a:t>
            </a:r>
            <a:r>
              <a:rPr lang="en-US" sz="2000" dirty="0" err="1" smtClean="0"/>
              <a:t>daarna</a:t>
            </a:r>
            <a:r>
              <a:rPr lang="en-US" sz="2000" dirty="0" smtClean="0"/>
              <a:t> </a:t>
            </a:r>
            <a:r>
              <a:rPr lang="en-US" sz="2000" dirty="0" err="1" smtClean="0"/>
              <a:t>definitief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25022934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err="1" smtClean="0">
                <a:solidFill>
                  <a:srgbClr val="3366FF"/>
                </a:solidFill>
              </a:rPr>
              <a:t>Voorbereidingen</a:t>
            </a:r>
            <a:endParaRPr lang="en-US" sz="4000" b="1" dirty="0">
              <a:solidFill>
                <a:srgbClr val="33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4332"/>
            <a:ext cx="8229600" cy="4481831"/>
          </a:xfrm>
        </p:spPr>
        <p:txBody>
          <a:bodyPr>
            <a:noAutofit/>
          </a:bodyPr>
          <a:lstStyle/>
          <a:p>
            <a:r>
              <a:rPr lang="en-US" sz="2800" dirty="0" err="1" smtClean="0"/>
              <a:t>Logistiek</a:t>
            </a:r>
            <a:r>
              <a:rPr lang="en-US" sz="2800" dirty="0" smtClean="0"/>
              <a:t>, geld, </a:t>
            </a:r>
            <a:r>
              <a:rPr lang="en-US" sz="2800" dirty="0" err="1" smtClean="0"/>
              <a:t>opstellen</a:t>
            </a:r>
            <a:r>
              <a:rPr lang="en-US" sz="2800" dirty="0" smtClean="0"/>
              <a:t> </a:t>
            </a:r>
            <a:r>
              <a:rPr lang="en-US" sz="2800" dirty="0" err="1" smtClean="0"/>
              <a:t>programma</a:t>
            </a:r>
            <a:endParaRPr lang="en-US" sz="2800" dirty="0" smtClean="0"/>
          </a:p>
          <a:p>
            <a:r>
              <a:rPr lang="en-US" sz="2800" dirty="0" err="1" smtClean="0"/>
              <a:t>Praktijkvariatie</a:t>
            </a:r>
            <a:r>
              <a:rPr lang="en-US" sz="2800" dirty="0" smtClean="0"/>
              <a:t> in </a:t>
            </a:r>
            <a:r>
              <a:rPr lang="en-US" sz="2800" dirty="0" err="1" smtClean="0"/>
              <a:t>fluxus</a:t>
            </a:r>
            <a:r>
              <a:rPr lang="en-US" sz="2800" dirty="0" smtClean="0"/>
              <a:t> en pre-</a:t>
            </a:r>
            <a:r>
              <a:rPr lang="en-US" sz="2800" dirty="0" err="1" smtClean="0"/>
              <a:t>eclampsie</a:t>
            </a:r>
            <a:r>
              <a:rPr lang="en-US" sz="2800" dirty="0" smtClean="0"/>
              <a:t> in </a:t>
            </a:r>
            <a:r>
              <a:rPr lang="en-US" sz="2800" dirty="0" err="1" smtClean="0"/>
              <a:t>beeld</a:t>
            </a:r>
            <a:r>
              <a:rPr lang="en-US" sz="2800" dirty="0" smtClean="0"/>
              <a:t> </a:t>
            </a:r>
            <a:r>
              <a:rPr lang="en-US" sz="2800" dirty="0" err="1" smtClean="0"/>
              <a:t>brengen</a:t>
            </a:r>
            <a:r>
              <a:rPr lang="en-US" sz="2800" dirty="0" smtClean="0"/>
              <a:t> </a:t>
            </a:r>
            <a:r>
              <a:rPr lang="en-US" sz="2800" dirty="0" err="1" smtClean="0"/>
              <a:t>tussen</a:t>
            </a:r>
            <a:r>
              <a:rPr lang="en-US" sz="2800" dirty="0" smtClean="0"/>
              <a:t> de 4 </a:t>
            </a:r>
            <a:r>
              <a:rPr lang="en-US" sz="2800" dirty="0" err="1" smtClean="0"/>
              <a:t>ziekenhuizen</a:t>
            </a:r>
            <a:r>
              <a:rPr lang="en-US" sz="2800" dirty="0" smtClean="0"/>
              <a:t> en 1e </a:t>
            </a:r>
            <a:r>
              <a:rPr lang="en-US" sz="2800" dirty="0" err="1" smtClean="0"/>
              <a:t>lijn</a:t>
            </a:r>
            <a:endParaRPr lang="en-US" sz="2800" dirty="0" smtClean="0"/>
          </a:p>
          <a:p>
            <a:r>
              <a:rPr lang="en-US" sz="2800" dirty="0" err="1"/>
              <a:t>Opstellen</a:t>
            </a:r>
            <a:r>
              <a:rPr lang="en-US" sz="2800" dirty="0"/>
              <a:t> </a:t>
            </a:r>
            <a:r>
              <a:rPr lang="en-US" sz="2800" dirty="0" err="1"/>
              <a:t>simulatie</a:t>
            </a:r>
            <a:r>
              <a:rPr lang="en-US" sz="2800" dirty="0"/>
              <a:t> </a:t>
            </a:r>
            <a:r>
              <a:rPr lang="en-US" sz="2800" dirty="0" err="1"/>
              <a:t>casuistiek</a:t>
            </a:r>
            <a:r>
              <a:rPr lang="en-US" sz="2800" dirty="0"/>
              <a:t> </a:t>
            </a:r>
            <a:r>
              <a:rPr lang="en-US" sz="2800" dirty="0" err="1"/>
              <a:t>a.d.h.v</a:t>
            </a:r>
            <a:r>
              <a:rPr lang="en-US" sz="2800" dirty="0"/>
              <a:t>. </a:t>
            </a:r>
            <a:r>
              <a:rPr lang="en-US" sz="2800" dirty="0" err="1"/>
              <a:t>recente</a:t>
            </a:r>
            <a:r>
              <a:rPr lang="en-US" sz="2800" dirty="0"/>
              <a:t> </a:t>
            </a:r>
            <a:r>
              <a:rPr lang="en-US" sz="2800" dirty="0" err="1"/>
              <a:t>maternale</a:t>
            </a:r>
            <a:r>
              <a:rPr lang="en-US" sz="2800" dirty="0"/>
              <a:t> </a:t>
            </a:r>
            <a:r>
              <a:rPr lang="en-US" sz="2800" dirty="0" err="1"/>
              <a:t>sterftes</a:t>
            </a:r>
            <a:r>
              <a:rPr lang="en-US" sz="2800" dirty="0"/>
              <a:t> in Suriname </a:t>
            </a:r>
            <a:r>
              <a:rPr lang="en-US" sz="2800" dirty="0" err="1"/>
              <a:t>a.g.v</a:t>
            </a:r>
            <a:r>
              <a:rPr lang="en-US" sz="2800" dirty="0"/>
              <a:t>. </a:t>
            </a:r>
            <a:r>
              <a:rPr lang="en-US" sz="2800" dirty="0" err="1"/>
              <a:t>fluxus</a:t>
            </a:r>
            <a:r>
              <a:rPr lang="en-US" sz="2800" dirty="0"/>
              <a:t> of </a:t>
            </a:r>
            <a:r>
              <a:rPr lang="en-US" sz="2800" dirty="0" err="1"/>
              <a:t>complicaties</a:t>
            </a:r>
            <a:r>
              <a:rPr lang="en-US" sz="2800" dirty="0"/>
              <a:t> </a:t>
            </a:r>
            <a:r>
              <a:rPr lang="en-US" sz="2800" dirty="0" err="1"/>
              <a:t>bij</a:t>
            </a:r>
            <a:r>
              <a:rPr lang="en-US" sz="2800" dirty="0"/>
              <a:t> HELLP / </a:t>
            </a:r>
            <a:r>
              <a:rPr lang="en-US" sz="2800" dirty="0" err="1"/>
              <a:t>eclampsie</a:t>
            </a:r>
            <a:r>
              <a:rPr lang="en-US" sz="2800" dirty="0"/>
              <a:t> (4 </a:t>
            </a:r>
            <a:r>
              <a:rPr lang="en-US" sz="2800" dirty="0" err="1"/>
              <a:t>casussen</a:t>
            </a:r>
            <a:r>
              <a:rPr lang="en-US" sz="2800" dirty="0"/>
              <a:t>)</a:t>
            </a:r>
            <a:endParaRPr lang="en-US" sz="2400" dirty="0"/>
          </a:p>
          <a:p>
            <a:r>
              <a:rPr lang="en-US" sz="2800" dirty="0" err="1" smtClean="0"/>
              <a:t>Opstellen</a:t>
            </a:r>
            <a:r>
              <a:rPr lang="en-US" sz="2800" dirty="0" smtClean="0"/>
              <a:t> </a:t>
            </a:r>
            <a:r>
              <a:rPr lang="en-US" sz="2800" dirty="0" err="1" smtClean="0"/>
              <a:t>eerste</a:t>
            </a:r>
            <a:r>
              <a:rPr lang="en-US" sz="2800" dirty="0" smtClean="0"/>
              <a:t> concept van </a:t>
            </a:r>
            <a:r>
              <a:rPr lang="en-US" sz="2800" dirty="0" err="1" smtClean="0"/>
              <a:t>landelijke</a:t>
            </a:r>
            <a:r>
              <a:rPr lang="en-US" sz="2800" dirty="0" smtClean="0"/>
              <a:t> </a:t>
            </a:r>
            <a:r>
              <a:rPr lang="en-US" sz="2800" dirty="0" err="1" smtClean="0"/>
              <a:t>richtlijn</a:t>
            </a:r>
            <a:r>
              <a:rPr lang="en-US" sz="2800" dirty="0" smtClean="0"/>
              <a:t> / protocol </a:t>
            </a:r>
            <a:r>
              <a:rPr lang="en-US" sz="2800" dirty="0" err="1" smtClean="0"/>
              <a:t>fluxus</a:t>
            </a:r>
            <a:r>
              <a:rPr lang="en-US" sz="2800" dirty="0" smtClean="0"/>
              <a:t> en pre-</a:t>
            </a:r>
            <a:r>
              <a:rPr lang="en-US" sz="2800" dirty="0" err="1" smtClean="0"/>
              <a:t>eclampsie</a:t>
            </a:r>
            <a:r>
              <a:rPr lang="en-US" sz="2800" dirty="0" smtClean="0"/>
              <a:t> </a:t>
            </a:r>
            <a:r>
              <a:rPr lang="en-US" sz="2800" dirty="0" err="1" smtClean="0"/>
              <a:t>a.d.h.v</a:t>
            </a:r>
            <a:r>
              <a:rPr lang="en-US" sz="2800" dirty="0" smtClean="0"/>
              <a:t>. evidence-based medicine</a:t>
            </a:r>
          </a:p>
        </p:txBody>
      </p:sp>
    </p:spTree>
    <p:extLst>
      <p:ext uri="{BB962C8B-B14F-4D97-AF65-F5344CB8AC3E}">
        <p14:creationId xmlns:p14="http://schemas.microsoft.com/office/powerpoint/2010/main" val="2923802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Straight Connector 42"/>
          <p:cNvCxnSpPr/>
          <p:nvPr/>
        </p:nvCxnSpPr>
        <p:spPr>
          <a:xfrm>
            <a:off x="7044310" y="2784023"/>
            <a:ext cx="0" cy="3010836"/>
          </a:xfrm>
          <a:prstGeom prst="line">
            <a:avLst/>
          </a:prstGeom>
          <a:ln>
            <a:solidFill>
              <a:srgbClr val="9775C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5992312" y="2811678"/>
            <a:ext cx="11340" cy="351551"/>
          </a:xfrm>
          <a:prstGeom prst="line">
            <a:avLst/>
          </a:prstGeom>
          <a:ln>
            <a:solidFill>
              <a:srgbClr val="7A88F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966760" y="2835054"/>
            <a:ext cx="11340" cy="3118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Elbow Connector 6"/>
          <p:cNvCxnSpPr/>
          <p:nvPr/>
        </p:nvCxnSpPr>
        <p:spPr>
          <a:xfrm rot="16200000" flipH="1">
            <a:off x="289133" y="3282998"/>
            <a:ext cx="1077324" cy="181437"/>
          </a:xfrm>
          <a:prstGeom prst="bentConnector3">
            <a:avLst>
              <a:gd name="adj1" fmla="val 100526"/>
            </a:avLst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9" name="Elbow Connector 18"/>
          <p:cNvCxnSpPr/>
          <p:nvPr/>
        </p:nvCxnSpPr>
        <p:spPr>
          <a:xfrm rot="16200000" flipH="1">
            <a:off x="2505296" y="3991091"/>
            <a:ext cx="2959806" cy="647729"/>
          </a:xfrm>
          <a:prstGeom prst="bentConnector3">
            <a:avLst>
              <a:gd name="adj1" fmla="val 99425"/>
            </a:avLst>
          </a:prstGeom>
          <a:ln>
            <a:solidFill>
              <a:srgbClr val="29C774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4" name="Elbow Connector 13"/>
          <p:cNvCxnSpPr/>
          <p:nvPr/>
        </p:nvCxnSpPr>
        <p:spPr>
          <a:xfrm rot="16200000" flipH="1">
            <a:off x="557705" y="4397175"/>
            <a:ext cx="3407741" cy="181438"/>
          </a:xfrm>
          <a:prstGeom prst="bentConnector3">
            <a:avLst>
              <a:gd name="adj1" fmla="val 99917"/>
            </a:avLst>
          </a:prstGeom>
          <a:ln>
            <a:solidFill>
              <a:srgbClr val="8FEA53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err="1" smtClean="0">
                <a:solidFill>
                  <a:srgbClr val="3366FF"/>
                </a:solidFill>
              </a:rPr>
              <a:t>Voorbereidingen</a:t>
            </a:r>
            <a:endParaRPr lang="en-US" sz="4000" b="1" dirty="0">
              <a:solidFill>
                <a:srgbClr val="3366FF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1891882"/>
              </p:ext>
            </p:extLst>
          </p:nvPr>
        </p:nvGraphicFramePr>
        <p:xfrm>
          <a:off x="192775" y="284735"/>
          <a:ext cx="8788218" cy="36276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065925" y="3322685"/>
            <a:ext cx="4036911" cy="2062103"/>
          </a:xfrm>
          <a:prstGeom prst="rect">
            <a:avLst/>
          </a:prstGeom>
          <a:solidFill>
            <a:srgbClr val="E6FFB3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rgbClr val="000000"/>
                </a:solidFill>
              </a:rPr>
              <a:t>Logistiek</a:t>
            </a:r>
            <a:r>
              <a:rPr lang="en-US" sz="1600" b="1" dirty="0" smtClean="0">
                <a:solidFill>
                  <a:srgbClr val="000000"/>
                </a:solidFill>
              </a:rPr>
              <a:t>: </a:t>
            </a:r>
            <a:r>
              <a:rPr lang="en-US" sz="1600" dirty="0" err="1" smtClean="0">
                <a:solidFill>
                  <a:srgbClr val="000000"/>
                </a:solidFill>
              </a:rPr>
              <a:t>regelen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zalen</a:t>
            </a:r>
            <a:r>
              <a:rPr lang="en-US" sz="1600" dirty="0" smtClean="0">
                <a:solidFill>
                  <a:srgbClr val="000000"/>
                </a:solidFill>
              </a:rPr>
              <a:t>, </a:t>
            </a:r>
            <a:r>
              <a:rPr lang="en-US" sz="1600" dirty="0" err="1" smtClean="0">
                <a:solidFill>
                  <a:srgbClr val="000000"/>
                </a:solidFill>
              </a:rPr>
              <a:t>simulatiemateriaal</a:t>
            </a:r>
            <a:endParaRPr lang="en-US" sz="1600" dirty="0">
              <a:solidFill>
                <a:srgbClr val="000000"/>
              </a:solidFill>
            </a:endParaRPr>
          </a:p>
          <a:p>
            <a:r>
              <a:rPr lang="en-US" sz="1600" b="1" dirty="0" smtClean="0">
                <a:solidFill>
                  <a:srgbClr val="000000"/>
                </a:solidFill>
              </a:rPr>
              <a:t>Geld: </a:t>
            </a:r>
            <a:r>
              <a:rPr lang="en-US" sz="1600" dirty="0" err="1" smtClean="0">
                <a:solidFill>
                  <a:srgbClr val="000000"/>
                </a:solidFill>
              </a:rPr>
              <a:t>aanvraag</a:t>
            </a:r>
            <a:r>
              <a:rPr lang="en-US" sz="1600" dirty="0" smtClean="0">
                <a:solidFill>
                  <a:srgbClr val="000000"/>
                </a:solidFill>
              </a:rPr>
              <a:t> PAHO, </a:t>
            </a:r>
            <a:r>
              <a:rPr lang="en-US" sz="1600" dirty="0" err="1" smtClean="0">
                <a:solidFill>
                  <a:srgbClr val="000000"/>
                </a:solidFill>
              </a:rPr>
              <a:t>Ministerie</a:t>
            </a:r>
            <a:r>
              <a:rPr lang="en-US" sz="1600" dirty="0" smtClean="0">
                <a:solidFill>
                  <a:srgbClr val="000000"/>
                </a:solidFill>
              </a:rPr>
              <a:t>, </a:t>
            </a:r>
            <a:r>
              <a:rPr lang="en-US" sz="1600" dirty="0" err="1" smtClean="0">
                <a:solidFill>
                  <a:srgbClr val="000000"/>
                </a:solidFill>
              </a:rPr>
              <a:t>franse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ambassade</a:t>
            </a:r>
            <a:r>
              <a:rPr lang="en-US" sz="1600" dirty="0" smtClean="0">
                <a:solidFill>
                  <a:srgbClr val="000000"/>
                </a:solidFill>
              </a:rPr>
              <a:t> (</a:t>
            </a:r>
            <a:r>
              <a:rPr lang="en-US" sz="1600" dirty="0" err="1" smtClean="0">
                <a:solidFill>
                  <a:srgbClr val="000000"/>
                </a:solidFill>
              </a:rPr>
              <a:t>samenwerkingsproject</a:t>
            </a:r>
            <a:r>
              <a:rPr lang="en-US" sz="1600" dirty="0" smtClean="0">
                <a:solidFill>
                  <a:srgbClr val="000000"/>
                </a:solidFill>
              </a:rPr>
              <a:t>), </a:t>
            </a:r>
            <a:r>
              <a:rPr lang="en-US" sz="1600" dirty="0" err="1" smtClean="0">
                <a:solidFill>
                  <a:srgbClr val="000000"/>
                </a:solidFill>
              </a:rPr>
              <a:t>buitenlandse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fondsen</a:t>
            </a:r>
            <a:r>
              <a:rPr lang="en-US" sz="1600" dirty="0" smtClean="0">
                <a:solidFill>
                  <a:srgbClr val="000000"/>
                </a:solidFill>
              </a:rPr>
              <a:t>, </a:t>
            </a:r>
            <a:r>
              <a:rPr lang="en-US" sz="1600" dirty="0" err="1" smtClean="0">
                <a:solidFill>
                  <a:srgbClr val="000000"/>
                </a:solidFill>
              </a:rPr>
              <a:t>bedrijfsleven</a:t>
            </a:r>
            <a:endParaRPr lang="en-US" sz="1600" dirty="0" smtClean="0">
              <a:solidFill>
                <a:srgbClr val="000000"/>
              </a:solidFill>
            </a:endParaRPr>
          </a:p>
          <a:p>
            <a:r>
              <a:rPr lang="en-US" sz="1600" b="1" dirty="0" err="1" smtClean="0">
                <a:solidFill>
                  <a:srgbClr val="000000"/>
                </a:solidFill>
              </a:rPr>
              <a:t>Programma</a:t>
            </a:r>
            <a:r>
              <a:rPr lang="en-US" sz="1600" b="1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samenstellen</a:t>
            </a:r>
            <a:r>
              <a:rPr lang="en-US" sz="1600" dirty="0" smtClean="0">
                <a:solidFill>
                  <a:srgbClr val="000000"/>
                </a:solidFill>
              </a:rPr>
              <a:t>: weekend + </a:t>
            </a:r>
            <a:r>
              <a:rPr lang="en-US" sz="1600" dirty="0" err="1" smtClean="0">
                <a:solidFill>
                  <a:srgbClr val="000000"/>
                </a:solidFill>
              </a:rPr>
              <a:t>inhaaldag</a:t>
            </a:r>
            <a:r>
              <a:rPr lang="en-US" sz="1600" dirty="0" smtClean="0">
                <a:solidFill>
                  <a:srgbClr val="000000"/>
                </a:solidFill>
              </a:rPr>
              <a:t>, dag </a:t>
            </a:r>
            <a:r>
              <a:rPr lang="en-US" sz="1600" dirty="0" err="1" smtClean="0">
                <a:solidFill>
                  <a:srgbClr val="000000"/>
                </a:solidFill>
              </a:rPr>
              <a:t>voor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specialisten</a:t>
            </a:r>
            <a:endParaRPr lang="en-US" sz="1600" dirty="0">
              <a:solidFill>
                <a:srgbClr val="000000"/>
              </a:solidFill>
            </a:endParaRPr>
          </a:p>
          <a:p>
            <a:r>
              <a:rPr lang="en-US" sz="1600" b="1" dirty="0" err="1" smtClean="0">
                <a:solidFill>
                  <a:srgbClr val="000000"/>
                </a:solidFill>
              </a:rPr>
              <a:t>Zoeken</a:t>
            </a:r>
            <a:r>
              <a:rPr lang="en-US" sz="1600" b="1" dirty="0" smtClean="0">
                <a:solidFill>
                  <a:srgbClr val="000000"/>
                </a:solidFill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</a:rPr>
              <a:t>vrijwilligers</a:t>
            </a:r>
            <a:r>
              <a:rPr lang="en-US" sz="1600" b="1" dirty="0" smtClean="0">
                <a:solidFill>
                  <a:srgbClr val="000000"/>
                </a:solidFill>
              </a:rPr>
              <a:t> en trainers </a:t>
            </a:r>
            <a:r>
              <a:rPr lang="en-US" sz="1600" dirty="0" err="1" smtClean="0">
                <a:solidFill>
                  <a:srgbClr val="000000"/>
                </a:solidFill>
              </a:rPr>
              <a:t>onder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verloskundigen</a:t>
            </a:r>
            <a:r>
              <a:rPr lang="en-US" sz="1600" dirty="0" smtClean="0">
                <a:solidFill>
                  <a:srgbClr val="000000"/>
                </a:solidFill>
              </a:rPr>
              <a:t> elk </a:t>
            </a:r>
            <a:r>
              <a:rPr lang="en-US" sz="1600" dirty="0" err="1" smtClean="0">
                <a:solidFill>
                  <a:srgbClr val="000000"/>
                </a:solidFill>
              </a:rPr>
              <a:t>ziekenhuis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11045" y="6084790"/>
            <a:ext cx="1798017" cy="584776"/>
          </a:xfrm>
          <a:prstGeom prst="rect">
            <a:avLst/>
          </a:prstGeom>
          <a:solidFill>
            <a:srgbClr val="8BD81D"/>
          </a:solidFill>
          <a:ln>
            <a:solidFill>
              <a:srgbClr val="7F7F7F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000000"/>
                </a:solidFill>
              </a:rPr>
              <a:t>Zie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volgende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dia’s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+ </a:t>
            </a:r>
            <a:r>
              <a:rPr lang="en-US" sz="1600" dirty="0" err="1" smtClean="0">
                <a:solidFill>
                  <a:srgbClr val="000000"/>
                </a:solidFill>
              </a:rPr>
              <a:t>bijlage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32428" y="5502469"/>
            <a:ext cx="1433779" cy="584776"/>
          </a:xfrm>
          <a:prstGeom prst="rect">
            <a:avLst/>
          </a:prstGeom>
          <a:solidFill>
            <a:srgbClr val="29C774"/>
          </a:solidFill>
          <a:ln>
            <a:solidFill>
              <a:srgbClr val="7F7F7F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000000"/>
                </a:solidFill>
              </a:rPr>
              <a:t>Zie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volgende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</a:p>
          <a:p>
            <a:r>
              <a:rPr lang="en-US" sz="1600" dirty="0" err="1" smtClean="0">
                <a:solidFill>
                  <a:srgbClr val="000000"/>
                </a:solidFill>
              </a:rPr>
              <a:t>dia’s</a:t>
            </a:r>
            <a:r>
              <a:rPr lang="en-US" sz="1600" dirty="0" smtClean="0">
                <a:solidFill>
                  <a:srgbClr val="000000"/>
                </a:solidFill>
              </a:rPr>
              <a:t> + </a:t>
            </a:r>
            <a:r>
              <a:rPr lang="en-US" sz="1600" dirty="0" err="1" smtClean="0">
                <a:solidFill>
                  <a:srgbClr val="000000"/>
                </a:solidFill>
              </a:rPr>
              <a:t>bijlage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866207" y="4118959"/>
            <a:ext cx="1408353" cy="584776"/>
          </a:xfrm>
          <a:prstGeom prst="rect">
            <a:avLst/>
          </a:prstGeom>
          <a:solidFill>
            <a:srgbClr val="7A88F3"/>
          </a:solidFill>
          <a:ln>
            <a:solidFill>
              <a:srgbClr val="7F7F7F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000000"/>
                </a:solidFill>
              </a:rPr>
              <a:t>Zie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</a:rPr>
              <a:t>volgende</a:t>
            </a:r>
            <a:r>
              <a:rPr lang="en-US" sz="1600" dirty="0" smtClean="0">
                <a:solidFill>
                  <a:srgbClr val="000000"/>
                </a:solidFill>
              </a:rPr>
              <a:t> </a:t>
            </a:r>
          </a:p>
          <a:p>
            <a:r>
              <a:rPr lang="en-US" sz="1600" dirty="0" err="1" smtClean="0">
                <a:solidFill>
                  <a:srgbClr val="000000"/>
                </a:solidFill>
              </a:rPr>
              <a:t>dia’s</a:t>
            </a:r>
            <a:r>
              <a:rPr lang="en-US" sz="1600" dirty="0" smtClean="0">
                <a:solidFill>
                  <a:srgbClr val="000000"/>
                </a:solidFill>
              </a:rPr>
              <a:t> + </a:t>
            </a:r>
            <a:r>
              <a:rPr lang="en-US" sz="1600" dirty="0" err="1" smtClean="0">
                <a:solidFill>
                  <a:srgbClr val="000000"/>
                </a:solidFill>
              </a:rPr>
              <a:t>bijlage</a:t>
            </a:r>
            <a:endParaRPr lang="en-US" sz="1600" dirty="0">
              <a:solidFill>
                <a:srgbClr val="000000"/>
              </a:solidFill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>
            <a:off x="4966760" y="3146909"/>
            <a:ext cx="1036892" cy="0"/>
          </a:xfrm>
          <a:prstGeom prst="line">
            <a:avLst/>
          </a:prstGeom>
          <a:ln>
            <a:solidFill>
              <a:srgbClr val="7A88F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5459350" y="3152576"/>
            <a:ext cx="11340" cy="1258771"/>
          </a:xfrm>
          <a:prstGeom prst="line">
            <a:avLst/>
          </a:prstGeom>
          <a:ln>
            <a:solidFill>
              <a:srgbClr val="7A88F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5470690" y="4411347"/>
            <a:ext cx="310350" cy="0"/>
          </a:xfrm>
          <a:prstGeom prst="straightConnector1">
            <a:avLst/>
          </a:prstGeom>
          <a:ln>
            <a:solidFill>
              <a:srgbClr val="7A88F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7044310" y="5794859"/>
            <a:ext cx="310350" cy="0"/>
          </a:xfrm>
          <a:prstGeom prst="straightConnector1">
            <a:avLst/>
          </a:prstGeom>
          <a:ln>
            <a:solidFill>
              <a:srgbClr val="9775C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426960" y="3598608"/>
            <a:ext cx="1554033" cy="3108544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7F7F7F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>
                <a:solidFill>
                  <a:schemeClr val="bg1"/>
                </a:solidFill>
              </a:rPr>
              <a:t>Draaiboek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1400" dirty="0" err="1" smtClean="0">
                <a:solidFill>
                  <a:schemeClr val="bg1"/>
                </a:solidFill>
              </a:rPr>
              <a:t>opgesteld</a:t>
            </a:r>
            <a:r>
              <a:rPr lang="en-US" sz="1400" dirty="0" smtClean="0">
                <a:solidFill>
                  <a:schemeClr val="bg1"/>
                </a:solidFill>
              </a:rPr>
              <a:t>, </a:t>
            </a:r>
            <a:r>
              <a:rPr lang="en-US" sz="1400" dirty="0" err="1" smtClean="0">
                <a:solidFill>
                  <a:schemeClr val="bg1"/>
                </a:solidFill>
              </a:rPr>
              <a:t>om</a:t>
            </a:r>
            <a:r>
              <a:rPr lang="en-US" sz="1400" dirty="0" smtClean="0">
                <a:solidFill>
                  <a:schemeClr val="bg1"/>
                </a:solidFill>
              </a:rPr>
              <a:t> de dag meeting.</a:t>
            </a:r>
          </a:p>
          <a:p>
            <a:pPr algn="ctr"/>
            <a:endParaRPr lang="en-US" sz="1400" dirty="0" smtClean="0">
              <a:solidFill>
                <a:schemeClr val="bg1"/>
              </a:solidFill>
            </a:endParaRPr>
          </a:p>
          <a:p>
            <a:pPr algn="ctr"/>
            <a:r>
              <a:rPr lang="en-US" sz="1400" u="sng" dirty="0" smtClean="0">
                <a:solidFill>
                  <a:schemeClr val="bg1"/>
                </a:solidFill>
              </a:rPr>
              <a:t>Team</a:t>
            </a:r>
            <a:r>
              <a:rPr lang="en-US" sz="1400" dirty="0" smtClean="0">
                <a:solidFill>
                  <a:schemeClr val="bg1"/>
                </a:solidFill>
              </a:rPr>
              <a:t>: 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BOG, </a:t>
            </a:r>
            <a:r>
              <a:rPr lang="en-US" sz="1400" dirty="0" err="1" smtClean="0">
                <a:solidFill>
                  <a:schemeClr val="bg1"/>
                </a:solidFill>
              </a:rPr>
              <a:t>coassistenten</a:t>
            </a:r>
            <a:r>
              <a:rPr lang="en-US" sz="1400" dirty="0" smtClean="0">
                <a:solidFill>
                  <a:schemeClr val="bg1"/>
                </a:solidFill>
              </a:rPr>
              <a:t>, </a:t>
            </a:r>
            <a:r>
              <a:rPr lang="en-US" sz="1400" dirty="0" err="1" smtClean="0">
                <a:solidFill>
                  <a:schemeClr val="bg1"/>
                </a:solidFill>
              </a:rPr>
              <a:t>hoofdzuster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ieder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r>
              <a:rPr lang="en-US" sz="1400" dirty="0" err="1" smtClean="0">
                <a:solidFill>
                  <a:schemeClr val="bg1"/>
                </a:solidFill>
              </a:rPr>
              <a:t>ziekenhuis</a:t>
            </a:r>
            <a:r>
              <a:rPr lang="en-US" sz="1400" dirty="0" smtClean="0">
                <a:solidFill>
                  <a:schemeClr val="bg1"/>
                </a:solidFill>
              </a:rPr>
              <a:t>.</a:t>
            </a:r>
          </a:p>
          <a:p>
            <a:pPr algn="ctr"/>
            <a:endParaRPr lang="en-US" sz="1400" dirty="0" smtClean="0">
              <a:solidFill>
                <a:schemeClr val="bg1"/>
              </a:solidFill>
            </a:endParaRPr>
          </a:p>
          <a:p>
            <a:pPr algn="ctr"/>
            <a:r>
              <a:rPr lang="en-US" sz="1400" u="sng" dirty="0" err="1" smtClean="0">
                <a:solidFill>
                  <a:schemeClr val="bg1"/>
                </a:solidFill>
              </a:rPr>
              <a:t>Uit</a:t>
            </a:r>
            <a:r>
              <a:rPr lang="en-US" sz="1400" u="sng" dirty="0" smtClean="0">
                <a:solidFill>
                  <a:schemeClr val="bg1"/>
                </a:solidFill>
              </a:rPr>
              <a:t> </a:t>
            </a:r>
            <a:r>
              <a:rPr lang="en-US" sz="1400" u="sng" dirty="0" err="1" smtClean="0">
                <a:solidFill>
                  <a:schemeClr val="bg1"/>
                </a:solidFill>
              </a:rPr>
              <a:t>handen</a:t>
            </a:r>
            <a:r>
              <a:rPr lang="en-US" sz="1400" u="sng" dirty="0" smtClean="0">
                <a:solidFill>
                  <a:schemeClr val="bg1"/>
                </a:solidFill>
              </a:rPr>
              <a:t> </a:t>
            </a:r>
            <a:r>
              <a:rPr lang="en-US" sz="1400" u="sng" dirty="0" err="1" smtClean="0">
                <a:solidFill>
                  <a:schemeClr val="bg1"/>
                </a:solidFill>
              </a:rPr>
              <a:t>geven</a:t>
            </a:r>
            <a:r>
              <a:rPr lang="en-US" sz="1400" u="sng" dirty="0" smtClean="0">
                <a:solidFill>
                  <a:schemeClr val="bg1"/>
                </a:solidFill>
              </a:rPr>
              <a:t>: </a:t>
            </a:r>
            <a:r>
              <a:rPr lang="en-US" sz="1400" dirty="0" err="1" smtClean="0">
                <a:solidFill>
                  <a:schemeClr val="bg1"/>
                </a:solidFill>
              </a:rPr>
              <a:t>Registratie</a:t>
            </a:r>
            <a:r>
              <a:rPr lang="en-US" sz="1400" dirty="0" smtClean="0">
                <a:solidFill>
                  <a:schemeClr val="bg1"/>
                </a:solidFill>
              </a:rPr>
              <a:t>, </a:t>
            </a:r>
            <a:r>
              <a:rPr lang="en-US" sz="1400" dirty="0" err="1" smtClean="0">
                <a:solidFill>
                  <a:schemeClr val="bg1"/>
                </a:solidFill>
              </a:rPr>
              <a:t>eten</a:t>
            </a:r>
            <a:r>
              <a:rPr lang="en-US" sz="1400" dirty="0" smtClean="0">
                <a:solidFill>
                  <a:schemeClr val="bg1"/>
                </a:solidFill>
              </a:rPr>
              <a:t>, transport, </a:t>
            </a:r>
            <a:r>
              <a:rPr lang="en-US" sz="1400" dirty="0" err="1" smtClean="0">
                <a:solidFill>
                  <a:schemeClr val="bg1"/>
                </a:solidFill>
              </a:rPr>
              <a:t>simulatiemateriaal</a:t>
            </a:r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753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2452"/>
          </a:xfrm>
        </p:spPr>
        <p:txBody>
          <a:bodyPr>
            <a:noAutofit/>
          </a:bodyPr>
          <a:lstStyle/>
          <a:p>
            <a:r>
              <a:rPr lang="en-US" sz="3600" b="1" dirty="0" err="1" smtClean="0">
                <a:solidFill>
                  <a:srgbClr val="3366FF"/>
                </a:solidFill>
              </a:rPr>
              <a:t>Programma</a:t>
            </a:r>
            <a:r>
              <a:rPr lang="en-US" sz="3600" b="1" dirty="0" smtClean="0">
                <a:solidFill>
                  <a:srgbClr val="3366FF"/>
                </a:solidFill>
              </a:rPr>
              <a:t> (1/3)</a:t>
            </a:r>
            <a:br>
              <a:rPr lang="en-US" sz="3600" b="1" dirty="0" smtClean="0">
                <a:solidFill>
                  <a:srgbClr val="3366FF"/>
                </a:solidFill>
              </a:rPr>
            </a:br>
            <a:r>
              <a:rPr lang="en-US" sz="2000" b="1" dirty="0" err="1" smtClean="0">
                <a:solidFill>
                  <a:srgbClr val="3366FF"/>
                </a:solidFill>
              </a:rPr>
              <a:t>Donderdag</a:t>
            </a:r>
            <a:r>
              <a:rPr lang="en-US" sz="2000" b="1" dirty="0" smtClean="0">
                <a:solidFill>
                  <a:srgbClr val="3366FF"/>
                </a:solidFill>
              </a:rPr>
              <a:t> &amp; </a:t>
            </a:r>
            <a:r>
              <a:rPr lang="en-US" sz="2000" b="1" dirty="0" err="1" smtClean="0">
                <a:solidFill>
                  <a:srgbClr val="3366FF"/>
                </a:solidFill>
              </a:rPr>
              <a:t>Vrijdag</a:t>
            </a:r>
            <a:endParaRPr lang="en-US" sz="1400" b="1" dirty="0">
              <a:solidFill>
                <a:srgbClr val="3366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596" y="2567396"/>
            <a:ext cx="7512792" cy="409756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70596" y="1287090"/>
            <a:ext cx="85734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/>
              <a:t>Donderdag</a:t>
            </a:r>
            <a:r>
              <a:rPr lang="en-US" sz="1600" b="1" dirty="0" smtClean="0"/>
              <a:t> 10 </a:t>
            </a:r>
            <a:r>
              <a:rPr lang="en-US" sz="1600" b="1" dirty="0" err="1" smtClean="0"/>
              <a:t>november</a:t>
            </a:r>
            <a:r>
              <a:rPr lang="en-US" sz="1600" b="1" dirty="0" smtClean="0"/>
              <a:t> 2016 = Prep-day</a:t>
            </a:r>
            <a:r>
              <a:rPr lang="en-US" sz="1600" dirty="0" smtClean="0"/>
              <a:t> </a:t>
            </a:r>
            <a:r>
              <a:rPr lang="en-US" sz="1600" dirty="0" err="1" smtClean="0"/>
              <a:t>voor</a:t>
            </a:r>
            <a:r>
              <a:rPr lang="en-US" sz="1600" dirty="0" smtClean="0"/>
              <a:t> </a:t>
            </a:r>
            <a:r>
              <a:rPr lang="en-US" sz="1600" dirty="0" err="1" smtClean="0"/>
              <a:t>alle</a:t>
            </a:r>
            <a:r>
              <a:rPr lang="en-US" sz="1600" dirty="0" smtClean="0"/>
              <a:t> trainers</a:t>
            </a:r>
            <a:endParaRPr lang="en-US" sz="1600" b="1" dirty="0" smtClean="0"/>
          </a:p>
          <a:p>
            <a:pPr marL="285750" indent="-285750">
              <a:buFont typeface="Arial"/>
              <a:buChar char="•"/>
            </a:pPr>
            <a:r>
              <a:rPr lang="en-US" sz="1600" dirty="0" err="1" smtClean="0"/>
              <a:t>Voorbespreking</a:t>
            </a:r>
            <a:r>
              <a:rPr lang="en-US" sz="1600" dirty="0" smtClean="0"/>
              <a:t> </a:t>
            </a:r>
            <a:r>
              <a:rPr lang="en-US" sz="1600" dirty="0" err="1" smtClean="0"/>
              <a:t>simulatie</a:t>
            </a:r>
            <a:r>
              <a:rPr lang="en-US" sz="1600" dirty="0" smtClean="0"/>
              <a:t> </a:t>
            </a:r>
            <a:r>
              <a:rPr lang="en-US" sz="1600" dirty="0" err="1" smtClean="0"/>
              <a:t>trainingen</a:t>
            </a: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 err="1" smtClean="0"/>
              <a:t>Voorbespreken</a:t>
            </a:r>
            <a:r>
              <a:rPr lang="en-US" sz="1600" dirty="0" smtClean="0"/>
              <a:t> </a:t>
            </a:r>
            <a:r>
              <a:rPr lang="en-US" sz="1600" dirty="0" err="1" smtClean="0"/>
              <a:t>beide</a:t>
            </a:r>
            <a:r>
              <a:rPr lang="en-US" sz="1600" dirty="0" smtClean="0"/>
              <a:t> </a:t>
            </a:r>
            <a:r>
              <a:rPr lang="en-US" sz="1600" dirty="0" err="1" smtClean="0"/>
              <a:t>richtlijnen</a:t>
            </a:r>
            <a:r>
              <a:rPr lang="en-US" sz="1600" dirty="0" smtClean="0"/>
              <a:t> + </a:t>
            </a:r>
            <a:r>
              <a:rPr lang="en-US" sz="1600" dirty="0" err="1" smtClean="0"/>
              <a:t>belangrijkste</a:t>
            </a:r>
            <a:r>
              <a:rPr lang="en-US" sz="1600" dirty="0" smtClean="0"/>
              <a:t> </a:t>
            </a:r>
            <a:r>
              <a:rPr lang="en-US" sz="1600" dirty="0" err="1" smtClean="0"/>
              <a:t>discussiepunten</a:t>
            </a:r>
            <a:r>
              <a:rPr lang="en-US" sz="1600" dirty="0" smtClean="0"/>
              <a:t> </a:t>
            </a:r>
            <a:r>
              <a:rPr lang="en-US" sz="1600" dirty="0" err="1" smtClean="0"/>
              <a:t>achterhalen</a:t>
            </a:r>
            <a:endParaRPr lang="en-US" sz="1600" dirty="0" smtClean="0"/>
          </a:p>
          <a:p>
            <a:endParaRPr lang="en-US" sz="1600" b="1" dirty="0" smtClean="0"/>
          </a:p>
          <a:p>
            <a:r>
              <a:rPr lang="en-US" sz="1600" b="1" dirty="0" err="1" smtClean="0"/>
              <a:t>Vrijdag</a:t>
            </a:r>
            <a:r>
              <a:rPr lang="en-US" sz="1600" b="1" dirty="0" smtClean="0"/>
              <a:t> 11 </a:t>
            </a:r>
            <a:r>
              <a:rPr lang="en-US" sz="1600" b="1" dirty="0" err="1" smtClean="0"/>
              <a:t>november</a:t>
            </a:r>
            <a:r>
              <a:rPr lang="en-US" sz="1600" b="1" dirty="0" smtClean="0"/>
              <a:t> 2016 = </a:t>
            </a:r>
            <a:r>
              <a:rPr lang="en-US" sz="1600" b="1" dirty="0" err="1" smtClean="0"/>
              <a:t>Inhaaldag</a:t>
            </a:r>
            <a:r>
              <a:rPr lang="en-US" sz="1600" dirty="0" smtClean="0"/>
              <a:t> (</a:t>
            </a:r>
            <a:r>
              <a:rPr lang="en-US" sz="1600" dirty="0" err="1" smtClean="0"/>
              <a:t>verkort</a:t>
            </a:r>
            <a:r>
              <a:rPr lang="en-US" sz="1600" dirty="0" smtClean="0"/>
              <a:t>) </a:t>
            </a:r>
            <a:r>
              <a:rPr lang="en-US" sz="1600" dirty="0" err="1" smtClean="0"/>
              <a:t>voor</a:t>
            </a:r>
            <a:r>
              <a:rPr lang="en-US" sz="1600" dirty="0" smtClean="0"/>
              <a:t> </a:t>
            </a:r>
            <a:r>
              <a:rPr lang="en-US" sz="1600" dirty="0" err="1" smtClean="0"/>
              <a:t>dienstdoende</a:t>
            </a:r>
            <a:r>
              <a:rPr lang="en-US" sz="1600" dirty="0" smtClean="0"/>
              <a:t> </a:t>
            </a:r>
            <a:r>
              <a:rPr lang="en-US" sz="1600" dirty="0" err="1" smtClean="0"/>
              <a:t>zorgverleners</a:t>
            </a:r>
            <a:endParaRPr lang="en-US" sz="1600" b="1" dirty="0" smtClean="0"/>
          </a:p>
        </p:txBody>
      </p:sp>
    </p:spTree>
    <p:extLst>
      <p:ext uri="{BB962C8B-B14F-4D97-AF65-F5344CB8AC3E}">
        <p14:creationId xmlns:p14="http://schemas.microsoft.com/office/powerpoint/2010/main" val="6913361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5837</TotalTime>
  <Words>1564</Words>
  <Application>Microsoft Macintosh PowerPoint</Application>
  <PresentationFormat>On-screen Show (4:3)</PresentationFormat>
  <Paragraphs>244</Paragraphs>
  <Slides>34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Nationaal Congres Obstetrie voor de   Implementatie van Landelijke Richtlijn  Fluxus en Pre-eclampsie &amp;  Simulatie trainingen </vt:lpstr>
      <vt:lpstr>Recap lopende projecten</vt:lpstr>
      <vt:lpstr>Commissie MaMS</vt:lpstr>
      <vt:lpstr>Initiatief voortgekomen uit</vt:lpstr>
      <vt:lpstr>Het idee  Nationaal Congres Obstetrie in Suriname</vt:lpstr>
      <vt:lpstr>Het idee  Nationaal Congres Obstetrie in Suriname</vt:lpstr>
      <vt:lpstr>Voorbereidingen</vt:lpstr>
      <vt:lpstr>Voorbereidingen</vt:lpstr>
      <vt:lpstr>Programma (1/3) Donderdag &amp; Vrijdag</vt:lpstr>
      <vt:lpstr>Programma (2/3) Zaterdag</vt:lpstr>
      <vt:lpstr>Programma (3/3) Zondag</vt:lpstr>
      <vt:lpstr>Praktijkvariatie:  Fluxus &amp; Eclampsie</vt:lpstr>
      <vt:lpstr>Simulatietrainingen</vt:lpstr>
      <vt:lpstr>Simulatietrainingen </vt:lpstr>
      <vt:lpstr>Draft Richtlijn Fluxus</vt:lpstr>
      <vt:lpstr>Draft Richtlijn Fluxus</vt:lpstr>
      <vt:lpstr>Draft Richtlijn  Hypertensieve aandoeningen in de graviditeit</vt:lpstr>
      <vt:lpstr>Draft Richtlijn   Hypertensieve aandoeningen  in de graviditeit</vt:lpstr>
      <vt:lpstr>Team Logistics</vt:lpstr>
      <vt:lpstr>Team Logistics</vt:lpstr>
      <vt:lpstr>Simulatie opzet</vt:lpstr>
      <vt:lpstr>PowerPoint Presentation</vt:lpstr>
      <vt:lpstr>Prep-Day</vt:lpstr>
      <vt:lpstr>Verloop in foto’s Vrijdag 11 november  = Inhaaldag (PE + fluxus)</vt:lpstr>
      <vt:lpstr>Zaterdag 12 november  Fluxus</vt:lpstr>
      <vt:lpstr>Zondag 12 november  Hypertensieve aandoeningen</vt:lpstr>
      <vt:lpstr>Afsluiting</vt:lpstr>
      <vt:lpstr>Evaluatie</vt:lpstr>
      <vt:lpstr>Evaluaties</vt:lpstr>
      <vt:lpstr>Evaluaties</vt:lpstr>
      <vt:lpstr>Media</vt:lpstr>
      <vt:lpstr>Media</vt:lpstr>
      <vt:lpstr>To do post-congres 17 november – 2 januari 2017</vt:lpstr>
      <vt:lpstr>Toekomstige plannen Maart – Sept 2017 (6e jrs wetenschapsstage)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Verschueren</dc:creator>
  <cp:lastModifiedBy>Kim Verschueren</cp:lastModifiedBy>
  <cp:revision>88</cp:revision>
  <dcterms:created xsi:type="dcterms:W3CDTF">2016-11-07T21:35:43Z</dcterms:created>
  <dcterms:modified xsi:type="dcterms:W3CDTF">2019-02-03T11:13:10Z</dcterms:modified>
</cp:coreProperties>
</file>